
<file path=[Content_Types].xml><?xml version="1.0" encoding="utf-8"?>
<Types xmlns="http://schemas.openxmlformats.org/package/2006/content-types">
  <Default Extension="bin" ContentType="image/jpeg"/>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media/image5.bin" ContentType="image/pn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media/image8.bin" ContentType="image/png"/>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media/image10.bin" ContentType="image/png"/>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media/image12.bin" ContentType="image/png"/>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media/image14.bin" ContentType="image/png"/>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media/image16.bin" ContentType="image/png"/>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media/image17.bin"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media/image19.bin" ContentType="image/sv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media/image20.bin" ContentType="image/x-emf"/>
  <Override PartName="/ppt/notesSlides/notesSlide6.xml" ContentType="application/vnd.openxmlformats-officedocument.presentationml.notesSlide+xml"/>
  <Override PartName="/ppt/media/image21.bin" ContentType="image/x-emf"/>
  <Override PartName="/ppt/notesSlides/notesSlide7.xml" ContentType="application/vnd.openxmlformats-officedocument.presentationml.notesSlide+xml"/>
  <Override PartName="/ppt/media/image23.bin" ContentType="image/svg+xml"/>
  <Override PartName="/ppt/notesSlides/notesSlide8.xml" ContentType="application/vnd.openxmlformats-officedocument.presentationml.notesSlide+xml"/>
  <Override PartName="/ppt/media/image25.bin" ContentType="image/svg+xml"/>
  <Override PartName="/ppt/media/image27.bin" ContentType="image/svg+xml"/>
  <Override PartName="/ppt/media/image29.bin" ContentType="image/sv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31.bin" ContentType="image/svg+xml"/>
  <Override PartName="/ppt/media/image33.bin" ContentType="image/sv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35.bin" ContentType="image/svg+xml"/>
  <Override PartName="/ppt/media/image37.bin" ContentType="image/svg+xml"/>
  <Override PartName="/ppt/media/image39.bin" ContentType="image/svg+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41.bin" ContentType="image/svg+xml"/>
  <Override PartName="/ppt/notesSlides/notesSlide19.xml" ContentType="application/vnd.openxmlformats-officedocument.presentationml.notesSlide+xml"/>
  <Override PartName="/ppt/media/image43.bin" ContentType="image/svg+xml"/>
  <Override PartName="/ppt/media/image45.bin" ContentType="image/svg+xml"/>
  <Override PartName="/ppt/media/image46.bin" ContentType="image/x-emf"/>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49.bin" ContentType="image/svg+xml"/>
  <Override PartName="/ppt/notesSlides/notesSlide22.xml" ContentType="application/vnd.openxmlformats-officedocument.presentationml.notesSlide+xml"/>
  <Override PartName="/ppt/media/image51.bin" ContentType="image/svg+xml"/>
  <Override PartName="/ppt/media/image53.bin" ContentType="image/svg+xml"/>
  <Override PartName="/ppt/media/image55.bin" ContentType="image/svg+xml"/>
  <Override PartName="/ppt/notesSlides/notesSlide23.xml" ContentType="application/vnd.openxmlformats-officedocument.presentationml.notesSlide+xml"/>
  <Override PartName="/ppt/media/image57.bin" ContentType="image/svg+xml"/>
  <Override PartName="/ppt/media/image59.bin" ContentType="image/sv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8"/>
    <p:sldMasterId id="2147483650" r:id="rId9"/>
    <p:sldMasterId id="2147483653" r:id="rId10"/>
    <p:sldMasterId id="2147483660" r:id="rId11"/>
    <p:sldMasterId id="2147483663" r:id="rId12"/>
    <p:sldMasterId id="2147483668" r:id="rId13"/>
  </p:sldMasterIdLst>
  <p:notesMasterIdLst>
    <p:notesMasterId r:id="rId38"/>
  </p:notesMasterIdLst>
  <p:handoutMasterIdLst>
    <p:handoutMasterId r:id="rId39"/>
  </p:handoutMasterIdLst>
  <p:sldIdLst>
    <p:sldId id="257" r:id="rId14"/>
    <p:sldId id="282" r:id="rId15"/>
    <p:sldId id="283" r:id="rId16"/>
    <p:sldId id="2772" r:id="rId17"/>
    <p:sldId id="2769" r:id="rId18"/>
    <p:sldId id="2770" r:id="rId19"/>
    <p:sldId id="361" r:id="rId20"/>
    <p:sldId id="2752" r:id="rId21"/>
    <p:sldId id="2778" r:id="rId22"/>
    <p:sldId id="2771" r:id="rId23"/>
    <p:sldId id="2754" r:id="rId24"/>
    <p:sldId id="2755" r:id="rId25"/>
    <p:sldId id="284" r:id="rId26"/>
    <p:sldId id="2774" r:id="rId27"/>
    <p:sldId id="2756" r:id="rId28"/>
    <p:sldId id="2758" r:id="rId29"/>
    <p:sldId id="2759" r:id="rId30"/>
    <p:sldId id="2760" r:id="rId31"/>
    <p:sldId id="2761" r:id="rId32"/>
    <p:sldId id="2765" r:id="rId33"/>
    <p:sldId id="2775" r:id="rId34"/>
    <p:sldId id="2776" r:id="rId35"/>
    <p:sldId id="2777" r:id="rId36"/>
    <p:sldId id="314" r:id="rId37"/>
  </p:sldIdLst>
  <p:sldSz cx="12192000" cy="6858000"/>
  <p:notesSz cx="9144000" cy="6858000"/>
  <p:embeddedFontLst>
    <p:embeddedFont>
      <p:font typeface="Ringside Narrow" panose="02000800000000000000" pitchFamily="50" charset="0"/>
      <p:bold r:id="rId40"/>
    </p:embeddedFont>
    <p:embeddedFont>
      <p:font typeface="Ringside Narrow Book" panose="02000500000000000000" pitchFamily="50" charset="0"/>
      <p:regular r:id="rId41"/>
      <p:italic r:id="rId42"/>
    </p:embeddedFont>
    <p:embeddedFont>
      <p:font typeface="Sentinel Book" panose="02060603060506030203" pitchFamily="18" charset="0"/>
      <p:regular r:id="rId43"/>
      <p:italic r:id="rId44"/>
    </p:embeddedFont>
    <p:embeddedFont>
      <p:font typeface="TIAA Challenger Black" pitchFamily="50" charset="0"/>
      <p:bold r:id="rId45"/>
      <p:boldItalic r:id="rId46"/>
    </p:embeddedFont>
    <p:embeddedFont>
      <p:font typeface="TIAA Challenger Semibold" pitchFamily="50" charset="0"/>
      <p:bold r:id="rId47"/>
      <p:boldItalic r:id="rId48"/>
    </p:embeddedFont>
  </p:embeddedFontLst>
  <p:custDataLst>
    <p:custData r:id="rId1"/>
    <p:custData r:id="rId7"/>
    <p:custData r:id="rId3"/>
    <p:custData r:id="rId5"/>
    <p:custData r:id="rId4"/>
    <p:custData r:id="rId6"/>
    <p:custData r:id="rId2"/>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F21A57-81F1-0A4A-B610-BD34CFCB525D}">
          <p14:sldIdLst>
            <p14:sldId id="257"/>
            <p14:sldId id="282"/>
            <p14:sldId id="283"/>
            <p14:sldId id="2772"/>
            <p14:sldId id="2769"/>
            <p14:sldId id="2770"/>
            <p14:sldId id="361"/>
            <p14:sldId id="2752"/>
            <p14:sldId id="2778"/>
            <p14:sldId id="2771"/>
            <p14:sldId id="2754"/>
            <p14:sldId id="2755"/>
            <p14:sldId id="284"/>
            <p14:sldId id="2774"/>
            <p14:sldId id="2756"/>
            <p14:sldId id="2758"/>
            <p14:sldId id="2759"/>
            <p14:sldId id="2760"/>
            <p14:sldId id="2761"/>
            <p14:sldId id="2765"/>
            <p14:sldId id="2775"/>
            <p14:sldId id="2776"/>
            <p14:sldId id="2777"/>
            <p14:sldId id="31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DD"/>
    <a:srgbClr val="F900FF"/>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52"/>
    <p:restoredTop sz="93076"/>
  </p:normalViewPr>
  <p:slideViewPr>
    <p:cSldViewPr snapToGrid="0">
      <p:cViewPr varScale="1">
        <p:scale>
          <a:sx n="103" d="100"/>
          <a:sy n="103" d="100"/>
        </p:scale>
        <p:origin x="1554" y="102"/>
      </p:cViewPr>
      <p:guideLst>
        <p:guide orient="horz" pos="2160"/>
        <p:guide pos="3840"/>
      </p:guideLst>
    </p:cSldViewPr>
  </p:slideViewPr>
  <p:notesTextViewPr>
    <p:cViewPr>
      <p:scale>
        <a:sx n="125" d="100"/>
        <a:sy n="125" d="100"/>
      </p:scale>
      <p:origin x="0" y="0"/>
    </p:cViewPr>
  </p:notesTextViewPr>
  <p:notesViewPr>
    <p:cSldViewPr snapToGrid="0">
      <p:cViewPr varScale="1">
        <p:scale>
          <a:sx n="167" d="100"/>
          <a:sy n="167" d="100"/>
        </p:scale>
        <p:origin x="568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6.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handoutMaster" Target="handoutMasters/handoutMaster1.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presProps" Target="pres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4.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customXml" Target="../customXml/item5.xml"/><Relationship Id="rId10" Type="http://schemas.openxmlformats.org/officeDocument/2006/relationships/slideMaster" Target="slideMasters/slideMaster3.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Master" Target="slideMasters/slideMaster1.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5.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notesMaster" Target="notesMasters/notesMaster1.xml"/><Relationship Id="rId46" Type="http://schemas.openxmlformats.org/officeDocument/2006/relationships/font" Target="fonts/font7.fntdata"/><Relationship Id="rId20" Type="http://schemas.openxmlformats.org/officeDocument/2006/relationships/slide" Target="slides/slide7.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1" i="0" dirty="0">
                <a:solidFill>
                  <a:schemeClr val="tx1"/>
                </a:solidFill>
                <a:effectLst/>
                <a:latin typeface="Ringside Narrow" panose="02000500000000000000" pitchFamily="2" charset="0"/>
              </a:rPr>
              <a:t>PERCENTAGE OF INCOME SOCIAL SECURITY REPLACES </a:t>
            </a:r>
            <a:br>
              <a:rPr lang="en-US" sz="1100" b="1" i="0" dirty="0">
                <a:solidFill>
                  <a:schemeClr val="tx1"/>
                </a:solidFill>
                <a:effectLst/>
                <a:latin typeface="Ringside Narrow" panose="02000500000000000000" pitchFamily="2" charset="0"/>
              </a:rPr>
            </a:br>
            <a:r>
              <a:rPr lang="en-US" sz="1100" b="1" i="0" dirty="0">
                <a:solidFill>
                  <a:schemeClr val="tx1"/>
                </a:solidFill>
                <a:effectLst/>
                <a:latin typeface="Ringside Narrow" panose="02000500000000000000" pitchFamily="2" charset="0"/>
              </a:rPr>
              <a:t>FOR A 65-YEAR-OLD</a:t>
            </a:r>
            <a:r>
              <a:rPr lang="en-US" sz="1100" b="1" i="0" baseline="30000" dirty="0">
                <a:solidFill>
                  <a:schemeClr val="tx1"/>
                </a:solidFill>
                <a:effectLst/>
                <a:latin typeface="Ringside Narrow" panose="02000500000000000000" pitchFamily="2" charset="0"/>
              </a:rPr>
              <a:t>3</a:t>
            </a:r>
          </a:p>
        </c:rich>
      </c:tx>
      <c:layout>
        <c:manualLayout>
          <c:xMode val="edge"/>
          <c:yMode val="edge"/>
          <c:x val="0.24330684599176156"/>
          <c:y val="1.2226611011264151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 career-average wages</c:v>
                </c:pt>
              </c:strCache>
            </c:strRef>
          </c:tx>
          <c:spPr>
            <a:solidFill>
              <a:srgbClr val="E7E7DD"/>
            </a:solidFill>
            <a:ln>
              <a:noFill/>
            </a:ln>
            <a:effectLst/>
          </c:spPr>
          <c:invertIfNegative val="0"/>
          <c:dLbls>
            <c:dLbl>
              <c:idx val="0"/>
              <c:layout>
                <c:manualLayout>
                  <c:x val="1.8000922440970439E-3"/>
                  <c:y val="5.909439708162921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Ringside Narrow Book" panose="02000500000000000000" pitchFamily="2"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C65-D74D-990E-286B71B54212}"/>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Ringside Narrow Book" panose="02000500000000000000" pitchFamily="2"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6C65-D74D-990E-286B71B54212}"/>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Ringside Narrow Book" panose="02000500000000000000" pitchFamily="2"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6C65-D74D-990E-286B71B54212}"/>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Ringside Narrow Book" panose="02000500000000000000" pitchFamily="2"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6C65-D74D-990E-286B71B5421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Ringside Narrow" panose="02000500000000000000" pitchFamily="2"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Low earnings</c:v>
                </c:pt>
                <c:pt idx="1">
                  <c:v>Medium earnings</c:v>
                </c:pt>
                <c:pt idx="2">
                  <c:v>High earnings</c:v>
                </c:pt>
                <c:pt idx="3">
                  <c:v>Maximum taxable earnings</c:v>
                </c:pt>
              </c:strCache>
            </c:strRef>
          </c:cat>
          <c:val>
            <c:numRef>
              <c:f>Sheet1!$B$2:$B$5</c:f>
              <c:numCache>
                <c:formatCode>"$"#,##0</c:formatCode>
                <c:ptCount val="4"/>
                <c:pt idx="0">
                  <c:v>25010</c:v>
                </c:pt>
                <c:pt idx="1">
                  <c:v>55758</c:v>
                </c:pt>
                <c:pt idx="2">
                  <c:v>88924</c:v>
                </c:pt>
                <c:pt idx="3">
                  <c:v>136710</c:v>
                </c:pt>
              </c:numCache>
            </c:numRef>
          </c:val>
          <c:extLst>
            <c:ext xmlns:c16="http://schemas.microsoft.com/office/drawing/2014/chart" uri="{C3380CC4-5D6E-409C-BE32-E72D297353CC}">
              <c16:uniqueId val="{00000000-6C65-D74D-990E-286B71B54212}"/>
            </c:ext>
          </c:extLst>
        </c:ser>
        <c:ser>
          <c:idx val="1"/>
          <c:order val="1"/>
          <c:tx>
            <c:strRef>
              <c:f>Sheet1!$C$1</c:f>
              <c:strCache>
                <c:ptCount val="1"/>
                <c:pt idx="0">
                  <c:v>Average benefits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Ringside Narrow Book" panose="02000500000000000000" pitchFamily="2"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Low earnings</c:v>
                </c:pt>
                <c:pt idx="1">
                  <c:v>Medium earnings</c:v>
                </c:pt>
                <c:pt idx="2">
                  <c:v>High earnings</c:v>
                </c:pt>
                <c:pt idx="3">
                  <c:v>Maximum taxable earnings</c:v>
                </c:pt>
              </c:strCache>
            </c:strRef>
          </c:cat>
          <c:val>
            <c:numRef>
              <c:f>Sheet1!$C$2:$C$5</c:f>
              <c:numCache>
                <c:formatCode>"$"#,##0</c:formatCode>
                <c:ptCount val="4"/>
                <c:pt idx="0">
                  <c:v>12825</c:v>
                </c:pt>
                <c:pt idx="1">
                  <c:v>21162</c:v>
                </c:pt>
                <c:pt idx="2">
                  <c:v>28009</c:v>
                </c:pt>
                <c:pt idx="3">
                  <c:v>34180</c:v>
                </c:pt>
              </c:numCache>
            </c:numRef>
          </c:val>
          <c:extLst>
            <c:ext xmlns:c16="http://schemas.microsoft.com/office/drawing/2014/chart" uri="{C3380CC4-5D6E-409C-BE32-E72D297353CC}">
              <c16:uniqueId val="{00000001-6C65-D74D-990E-286B71B54212}"/>
            </c:ext>
          </c:extLst>
        </c:ser>
        <c:dLbls>
          <c:showLegendKey val="0"/>
          <c:showVal val="0"/>
          <c:showCatName val="0"/>
          <c:showSerName val="0"/>
          <c:showPercent val="0"/>
          <c:showBubbleSize val="0"/>
        </c:dLbls>
        <c:gapWidth val="30"/>
        <c:overlap val="30"/>
        <c:axId val="1928447168"/>
        <c:axId val="1929085760"/>
      </c:barChart>
      <c:catAx>
        <c:axId val="1928447168"/>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Ringside Narrow Book" panose="02000500000000000000" pitchFamily="2" charset="0"/>
                <a:ea typeface="+mn-ea"/>
                <a:cs typeface="+mn-cs"/>
              </a:defRPr>
            </a:pPr>
            <a:endParaRPr lang="en-US"/>
          </a:p>
        </c:txPr>
        <c:crossAx val="1929085760"/>
        <c:crosses val="autoZero"/>
        <c:auto val="1"/>
        <c:lblAlgn val="ctr"/>
        <c:lblOffset val="100"/>
        <c:noMultiLvlLbl val="0"/>
      </c:catAx>
      <c:valAx>
        <c:axId val="1929085760"/>
        <c:scaling>
          <c:orientation val="minMax"/>
          <c:max val="160000.01"/>
          <c:min val="1.0000000000000002E-2"/>
        </c:scaling>
        <c:delete val="0"/>
        <c:axPos val="l"/>
        <c:majorGridlines>
          <c:spPr>
            <a:ln w="9525" cap="flat" cmpd="sng" algn="ctr">
              <a:solidFill>
                <a:schemeClr val="accent2">
                  <a:alpha val="49761"/>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Ringside Narrow Book" panose="02000500000000000000" pitchFamily="2" charset="0"/>
                <a:ea typeface="+mn-ea"/>
                <a:cs typeface="+mn-cs"/>
              </a:defRPr>
            </a:pPr>
            <a:endParaRPr lang="en-US"/>
          </a:p>
        </c:txPr>
        <c:crossAx val="1928447168"/>
        <c:crosses val="autoZero"/>
        <c:crossBetween val="between"/>
      </c:valAx>
      <c:spPr>
        <a:noFill/>
        <a:ln>
          <a:noFill/>
        </a:ln>
        <a:effectLst/>
      </c:spPr>
    </c:plotArea>
    <c:legend>
      <c:legendPos val="b"/>
      <c:layout>
        <c:manualLayout>
          <c:xMode val="edge"/>
          <c:yMode val="edge"/>
          <c:x val="0.28922578174320934"/>
          <c:y val="0.93526632275125898"/>
          <c:w val="0.54035438288443949"/>
          <c:h val="5.63901846364547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Ringside Narrow Book" panose="02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52527493022667"/>
          <c:y val="2.8822724384814577E-2"/>
          <c:w val="0.86771285785133878"/>
          <c:h val="0.85160489569692555"/>
        </c:manualLayout>
      </c:layout>
      <c:lineChart>
        <c:grouping val="standard"/>
        <c:varyColors val="0"/>
        <c:ser>
          <c:idx val="0"/>
          <c:order val="0"/>
          <c:tx>
            <c:strRef>
              <c:f>Sheet1!$B$1</c:f>
              <c:strCache>
                <c:ptCount val="1"/>
                <c:pt idx="0">
                  <c:v>Growth</c:v>
                </c:pt>
              </c:strCache>
            </c:strRef>
          </c:tx>
          <c:spPr>
            <a:ln w="28575" cap="rnd">
              <a:noFill/>
              <a:round/>
            </a:ln>
            <a:effectLst/>
          </c:spPr>
          <c:marker>
            <c:symbol val="none"/>
          </c:marker>
          <c:cat>
            <c:numRef>
              <c:f>Sheet1!$A$2:$A$11</c:f>
              <c:numCache>
                <c:formatCode>General</c:formatCode>
                <c:ptCount val="10"/>
                <c:pt idx="0">
                  <c:v>1975</c:v>
                </c:pt>
                <c:pt idx="1">
                  <c:v>1980</c:v>
                </c:pt>
                <c:pt idx="2">
                  <c:v>1985</c:v>
                </c:pt>
                <c:pt idx="3">
                  <c:v>1990</c:v>
                </c:pt>
                <c:pt idx="4">
                  <c:v>1995</c:v>
                </c:pt>
                <c:pt idx="5">
                  <c:v>2000</c:v>
                </c:pt>
                <c:pt idx="6" formatCode="0">
                  <c:v>2005</c:v>
                </c:pt>
                <c:pt idx="7">
                  <c:v>2010</c:v>
                </c:pt>
                <c:pt idx="8">
                  <c:v>2015</c:v>
                </c:pt>
                <c:pt idx="9">
                  <c:v>2020</c:v>
                </c:pt>
              </c:numCache>
            </c:numRef>
          </c:cat>
          <c:val>
            <c:numRef>
              <c:f>Sheet1!$B$2:$B$11</c:f>
              <c:numCache>
                <c:formatCode>_(* #,##0_);_(* \(#,##0\);_(* "-"??_);_(@_)</c:formatCode>
                <c:ptCount val="10"/>
                <c:pt idx="0">
                  <c:v>100500</c:v>
                </c:pt>
                <c:pt idx="1">
                  <c:v>149000</c:v>
                </c:pt>
                <c:pt idx="2">
                  <c:v>175000</c:v>
                </c:pt>
                <c:pt idx="3">
                  <c:v>108000</c:v>
                </c:pt>
                <c:pt idx="4">
                  <c:v>70000</c:v>
                </c:pt>
                <c:pt idx="5">
                  <c:v>50000</c:v>
                </c:pt>
                <c:pt idx="6">
                  <c:v>50000</c:v>
                </c:pt>
                <c:pt idx="7">
                  <c:v>45000</c:v>
                </c:pt>
                <c:pt idx="8">
                  <c:v>46500</c:v>
                </c:pt>
                <c:pt idx="9">
                  <c:v>47500</c:v>
                </c:pt>
              </c:numCache>
            </c:numRef>
          </c:val>
          <c:smooth val="0"/>
          <c:extLst>
            <c:ext xmlns:c16="http://schemas.microsoft.com/office/drawing/2014/chart" uri="{C3380CC4-5D6E-409C-BE32-E72D297353CC}">
              <c16:uniqueId val="{00000000-1667-2545-9958-6657E4DE96ED}"/>
            </c:ext>
          </c:extLst>
        </c:ser>
        <c:dLbls>
          <c:showLegendKey val="0"/>
          <c:showVal val="0"/>
          <c:showCatName val="0"/>
          <c:showSerName val="0"/>
          <c:showPercent val="0"/>
          <c:showBubbleSize val="0"/>
        </c:dLbls>
        <c:smooth val="0"/>
        <c:axId val="1927930767"/>
        <c:axId val="1927943647"/>
      </c:lineChart>
      <c:catAx>
        <c:axId val="192793076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Ringside Narrow Book" panose="02000500000000000000" pitchFamily="2" charset="0"/>
                <a:ea typeface="+mn-ea"/>
                <a:cs typeface="+mn-cs"/>
              </a:defRPr>
            </a:pPr>
            <a:endParaRPr lang="en-US"/>
          </a:p>
        </c:txPr>
        <c:crossAx val="1927943647"/>
        <c:crosses val="autoZero"/>
        <c:auto val="1"/>
        <c:lblAlgn val="ctr"/>
        <c:lblOffset val="100"/>
        <c:noMultiLvlLbl val="0"/>
      </c:catAx>
      <c:valAx>
        <c:axId val="1927943647"/>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Ringside Narrow Book" panose="02000500000000000000" pitchFamily="2" charset="0"/>
                <a:ea typeface="+mn-ea"/>
                <a:cs typeface="+mn-cs"/>
              </a:defRPr>
            </a:pPr>
            <a:endParaRPr lang="en-US"/>
          </a:p>
        </c:txPr>
        <c:crossAx val="1927930767"/>
        <c:crosses val="autoZero"/>
        <c:crossBetween val="between"/>
        <c:majorUnit val="5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solidFill>
            <a:schemeClr val="tx1"/>
          </a:solidFill>
          <a:latin typeface="Ringside Narrow Book" panose="02000500000000000000"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a:noFill/>
              </a:ln>
              <a:effectLst/>
            </c:spPr>
            <c:extLst>
              <c:ext xmlns:c16="http://schemas.microsoft.com/office/drawing/2014/chart" uri="{C3380CC4-5D6E-409C-BE32-E72D297353CC}">
                <c16:uniqueId val="{00000001-01F8-304E-8ADF-4C4EA91600B7}"/>
              </c:ext>
            </c:extLst>
          </c:dPt>
          <c:dPt>
            <c:idx val="1"/>
            <c:bubble3D val="0"/>
            <c:spPr>
              <a:solidFill>
                <a:schemeClr val="accent4"/>
              </a:solidFill>
              <a:ln>
                <a:noFill/>
              </a:ln>
              <a:effectLst/>
            </c:spPr>
            <c:extLst>
              <c:ext xmlns:c16="http://schemas.microsoft.com/office/drawing/2014/chart" uri="{C3380CC4-5D6E-409C-BE32-E72D297353CC}">
                <c16:uniqueId val="{00000002-01F8-304E-8ADF-4C4EA91600B7}"/>
              </c:ext>
            </c:extLst>
          </c:dPt>
          <c:dLbls>
            <c:delete val="1"/>
          </c:dLbls>
          <c:cat>
            <c:strRef>
              <c:f>Sheet1!$A$2:$A$3</c:f>
              <c:strCache>
                <c:ptCount val="2"/>
                <c:pt idx="0">
                  <c:v>Social Security</c:v>
                </c:pt>
                <c:pt idx="1">
                  <c:v>Retirement Savings</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0-01F8-304E-8ADF-4C4EA91600B7}"/>
            </c:ext>
          </c:extLst>
        </c:ser>
        <c:dLbls>
          <c:showLegendKey val="0"/>
          <c:showVal val="0"/>
          <c:showCatName val="0"/>
          <c:showSerName val="0"/>
          <c:showPercent val="1"/>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a:noFill/>
              </a:ln>
              <a:effectLst/>
            </c:spPr>
            <c:extLst>
              <c:ext xmlns:c16="http://schemas.microsoft.com/office/drawing/2014/chart" uri="{C3380CC4-5D6E-409C-BE32-E72D297353CC}">
                <c16:uniqueId val="{00000001-94C8-C848-BD4A-5E934787B9ED}"/>
              </c:ext>
            </c:extLst>
          </c:dPt>
          <c:dPt>
            <c:idx val="1"/>
            <c:bubble3D val="0"/>
            <c:spPr>
              <a:solidFill>
                <a:schemeClr val="accent4"/>
              </a:solidFill>
              <a:ln>
                <a:noFill/>
              </a:ln>
              <a:effectLst/>
            </c:spPr>
            <c:extLst>
              <c:ext xmlns:c16="http://schemas.microsoft.com/office/drawing/2014/chart" uri="{C3380CC4-5D6E-409C-BE32-E72D297353CC}">
                <c16:uniqueId val="{00000003-94C8-C848-BD4A-5E934787B9ED}"/>
              </c:ext>
            </c:extLst>
          </c:dPt>
          <c:dLbls>
            <c:delete val="1"/>
          </c:dLbls>
          <c:cat>
            <c:strRef>
              <c:f>Sheet1!$A$2:$A$3</c:f>
              <c:strCache>
                <c:ptCount val="2"/>
                <c:pt idx="0">
                  <c:v>Social Security</c:v>
                </c:pt>
                <c:pt idx="1">
                  <c:v>Retirement Savings</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94C8-C848-BD4A-5E934787B9ED}"/>
            </c:ext>
          </c:extLst>
        </c:ser>
        <c:dLbls>
          <c:showLegendKey val="0"/>
          <c:showVal val="0"/>
          <c:showCatName val="0"/>
          <c:showSerName val="0"/>
          <c:showPercent val="1"/>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a:noFill/>
              </a:ln>
              <a:effectLst/>
            </c:spPr>
            <c:extLst>
              <c:ext xmlns:c16="http://schemas.microsoft.com/office/drawing/2014/chart" uri="{C3380CC4-5D6E-409C-BE32-E72D297353CC}">
                <c16:uniqueId val="{00000001-AE50-9A4A-9686-3E3CDDBA09FF}"/>
              </c:ext>
            </c:extLst>
          </c:dPt>
          <c:dPt>
            <c:idx val="1"/>
            <c:bubble3D val="0"/>
            <c:spPr>
              <a:solidFill>
                <a:schemeClr val="accent1"/>
              </a:solidFill>
              <a:ln>
                <a:noFill/>
              </a:ln>
              <a:effectLst/>
            </c:spPr>
            <c:extLst>
              <c:ext xmlns:c16="http://schemas.microsoft.com/office/drawing/2014/chart" uri="{C3380CC4-5D6E-409C-BE32-E72D297353CC}">
                <c16:uniqueId val="{00000003-AE50-9A4A-9686-3E3CDDBA09FF}"/>
              </c:ext>
            </c:extLst>
          </c:dPt>
          <c:dPt>
            <c:idx val="2"/>
            <c:bubble3D val="0"/>
            <c:spPr>
              <a:solidFill>
                <a:schemeClr val="accent2"/>
              </a:solidFill>
              <a:ln>
                <a:noFill/>
              </a:ln>
              <a:effectLst/>
            </c:spPr>
            <c:extLst>
              <c:ext xmlns:c16="http://schemas.microsoft.com/office/drawing/2014/chart" uri="{C3380CC4-5D6E-409C-BE32-E72D297353CC}">
                <c16:uniqueId val="{00000005-AE50-9A4A-9686-3E3CDDBA09FF}"/>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AE50-9A4A-9686-3E3CDDBA09FF}"/>
              </c:ext>
            </c:extLst>
          </c:dPt>
          <c:dLbls>
            <c:delete val="1"/>
          </c:dLbls>
          <c:cat>
            <c:strRef>
              <c:f>Sheet1!$A$2:$A$5</c:f>
              <c:strCache>
                <c:ptCount val="4"/>
                <c:pt idx="0">
                  <c:v>Social Security</c:v>
                </c:pt>
                <c:pt idx="1">
                  <c:v>Fixed</c:v>
                </c:pt>
                <c:pt idx="2">
                  <c:v>Variable</c:v>
                </c:pt>
                <c:pt idx="3">
                  <c:v>Retirement Savings</c:v>
                </c:pt>
              </c:strCache>
            </c:strRef>
          </c:cat>
          <c:val>
            <c:numRef>
              <c:f>Sheet1!$B$2:$B$5</c:f>
              <c:numCache>
                <c:formatCode>General</c:formatCode>
                <c:ptCount val="4"/>
                <c:pt idx="0">
                  <c:v>40</c:v>
                </c:pt>
                <c:pt idx="1">
                  <c:v>15</c:v>
                </c:pt>
                <c:pt idx="2">
                  <c:v>15</c:v>
                </c:pt>
                <c:pt idx="3">
                  <c:v>30</c:v>
                </c:pt>
              </c:numCache>
            </c:numRef>
          </c:val>
          <c:extLst>
            <c:ext xmlns:c16="http://schemas.microsoft.com/office/drawing/2014/chart" uri="{C3380CC4-5D6E-409C-BE32-E72D297353CC}">
              <c16:uniqueId val="{00000008-AE50-9A4A-9686-3E3CDDBA09FF}"/>
            </c:ext>
          </c:extLst>
        </c:ser>
        <c:dLbls>
          <c:showLegendKey val="0"/>
          <c:showVal val="0"/>
          <c:showCatName val="0"/>
          <c:showSerName val="0"/>
          <c:showPercent val="1"/>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60F11C-395E-44F7-7CFB-8A96447502C6}"/>
              </a:ext>
            </a:extLst>
          </p:cNvPr>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latin typeface="Ringside Narrow Book" panose="02000500000000000000" pitchFamily="2" charset="0"/>
            </a:endParaRPr>
          </a:p>
        </p:txBody>
      </p:sp>
      <p:sp>
        <p:nvSpPr>
          <p:cNvPr id="3" name="Date Placeholder 2">
            <a:extLst>
              <a:ext uri="{FF2B5EF4-FFF2-40B4-BE49-F238E27FC236}">
                <a16:creationId xmlns:a16="http://schemas.microsoft.com/office/drawing/2014/main" id="{B0C524B2-DFB7-C1E5-4FE4-8B7846B0E1A9}"/>
              </a:ext>
            </a:extLst>
          </p:cNvPr>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15E9907C-8C51-FA48-A222-65D53039FDF2}" type="datetimeFigureOut">
              <a:rPr lang="en-US" smtClean="0">
                <a:latin typeface="Ringside Narrow Book" panose="02000500000000000000" pitchFamily="2" charset="0"/>
              </a:rPr>
              <a:t>3/28/2025</a:t>
            </a:fld>
            <a:endParaRPr lang="en-US">
              <a:latin typeface="Ringside Narrow Book" panose="02000500000000000000" pitchFamily="2" charset="0"/>
            </a:endParaRPr>
          </a:p>
        </p:txBody>
      </p:sp>
      <p:sp>
        <p:nvSpPr>
          <p:cNvPr id="4" name="Footer Placeholder 3">
            <a:extLst>
              <a:ext uri="{FF2B5EF4-FFF2-40B4-BE49-F238E27FC236}">
                <a16:creationId xmlns:a16="http://schemas.microsoft.com/office/drawing/2014/main" id="{BECA9B80-EF8D-78AE-80CE-370CDB51A3ED}"/>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latin typeface="Ringside Narrow Book" panose="02000500000000000000" pitchFamily="2" charset="0"/>
            </a:endParaRPr>
          </a:p>
        </p:txBody>
      </p:sp>
      <p:sp>
        <p:nvSpPr>
          <p:cNvPr id="5" name="Slide Number Placeholder 4">
            <a:extLst>
              <a:ext uri="{FF2B5EF4-FFF2-40B4-BE49-F238E27FC236}">
                <a16:creationId xmlns:a16="http://schemas.microsoft.com/office/drawing/2014/main" id="{75F7060A-F8F0-EF25-031D-101CA287200B}"/>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2B713024-F065-E741-92EA-336880C3A7F1}" type="slidenum">
              <a:rPr lang="en-US" smtClean="0">
                <a:latin typeface="Ringside Narrow Book" panose="02000500000000000000" pitchFamily="2" charset="0"/>
              </a:rPr>
              <a:t>‹#›</a:t>
            </a:fld>
            <a:endParaRPr lang="en-US">
              <a:latin typeface="Ringside Narrow Book" panose="02000500000000000000" pitchFamily="2" charset="0"/>
            </a:endParaRPr>
          </a:p>
        </p:txBody>
      </p:sp>
    </p:spTree>
    <p:extLst>
      <p:ext uri="{BB962C8B-B14F-4D97-AF65-F5344CB8AC3E}">
        <p14:creationId xmlns:p14="http://schemas.microsoft.com/office/powerpoint/2010/main" val="4138773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b="0" i="0">
                <a:latin typeface="Ringside Narrow Book" panose="02000500000000000000" pitchFamily="2" charset="0"/>
              </a:defRPr>
            </a:lvl1pPr>
          </a:lstStyle>
          <a:p>
            <a:endParaRPr lang="en-US"/>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b="0" i="0">
                <a:latin typeface="Ringside Narrow Book" panose="02000500000000000000" pitchFamily="2" charset="0"/>
              </a:defRPr>
            </a:lvl1pPr>
          </a:lstStyle>
          <a:p>
            <a:fld id="{29A8B737-70E9-524B-9040-2356A15874BD}" type="datetimeFigureOut">
              <a:rPr lang="en-US" smtClean="0"/>
              <a:pPr/>
              <a:t>3/28/2025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Ringside Narrow Book" panose="02000500000000000000" pitchFamily="2" charset="0"/>
              </a:defRPr>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Ringside Narrow Book" panose="02000500000000000000" pitchFamily="2" charset="0"/>
              </a:defRPr>
            </a:lvl1pPr>
          </a:lstStyle>
          <a:p>
            <a:fld id="{48E013CD-ED98-7447-BC91-79F2ECB8ECB4}" type="slidenum">
              <a:rPr lang="en-US" smtClean="0"/>
              <a:pPr/>
              <a:t>‹#›</a:t>
            </a:fld>
            <a:endParaRPr lang="en-US"/>
          </a:p>
        </p:txBody>
      </p:sp>
    </p:spTree>
    <p:extLst>
      <p:ext uri="{BB962C8B-B14F-4D97-AF65-F5344CB8AC3E}">
        <p14:creationId xmlns:p14="http://schemas.microsoft.com/office/powerpoint/2010/main" val="3608678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ingside Narrow Book" panose="02000500000000000000" pitchFamily="2" charset="0"/>
        <a:ea typeface="+mn-ea"/>
        <a:cs typeface="+mn-cs"/>
      </a:defRPr>
    </a:lvl1pPr>
    <a:lvl2pPr marL="457200" algn="l" defTabSz="914400" rtl="0" eaLnBrk="1" latinLnBrk="0" hangingPunct="1">
      <a:defRPr sz="1200" b="0" i="0" kern="1200">
        <a:solidFill>
          <a:schemeClr val="tx1"/>
        </a:solidFill>
        <a:latin typeface="Ringside Narrow Book" panose="02000500000000000000" pitchFamily="2" charset="0"/>
        <a:ea typeface="+mn-ea"/>
        <a:cs typeface="+mn-cs"/>
      </a:defRPr>
    </a:lvl2pPr>
    <a:lvl3pPr marL="914400" algn="l" defTabSz="914400" rtl="0" eaLnBrk="1" latinLnBrk="0" hangingPunct="1">
      <a:defRPr sz="1200" b="0" i="0" kern="1200">
        <a:solidFill>
          <a:schemeClr val="tx1"/>
        </a:solidFill>
        <a:latin typeface="Ringside Narrow Book" panose="02000500000000000000" pitchFamily="2" charset="0"/>
        <a:ea typeface="+mn-ea"/>
        <a:cs typeface="+mn-cs"/>
      </a:defRPr>
    </a:lvl3pPr>
    <a:lvl4pPr marL="1371600" algn="l" defTabSz="914400" rtl="0" eaLnBrk="1" latinLnBrk="0" hangingPunct="1">
      <a:defRPr sz="1200" b="0" i="0" kern="1200">
        <a:solidFill>
          <a:schemeClr val="tx1"/>
        </a:solidFill>
        <a:latin typeface="Ringside Narrow Book" panose="02000500000000000000" pitchFamily="2" charset="0"/>
        <a:ea typeface="+mn-ea"/>
        <a:cs typeface="+mn-cs"/>
      </a:defRPr>
    </a:lvl4pPr>
    <a:lvl5pPr marL="1828800" algn="l" defTabSz="914400" rtl="0" eaLnBrk="1" latinLnBrk="0" hangingPunct="1">
      <a:defRPr sz="1200" b="0" i="0" kern="1200">
        <a:solidFill>
          <a:schemeClr val="tx1"/>
        </a:solidFill>
        <a:latin typeface="Ringside Narrow Book" panose="02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00412"/>
            <a:ext cx="7315200" cy="3081014"/>
          </a:xfrm>
        </p:spPr>
        <p:txBody>
          <a:bodyPr/>
          <a:lstStyle/>
          <a:p>
            <a:r>
              <a:rPr lang="en-US" sz="1000" dirty="0"/>
              <a:t>Hello and welcome to TIAA’s webinar on “How to get the most out of your retirement income.” </a:t>
            </a:r>
          </a:p>
          <a:p>
            <a:endParaRPr lang="en-US" sz="1000" dirty="0"/>
          </a:p>
          <a:p>
            <a:r>
              <a:rPr lang="en-US" sz="1000" dirty="0"/>
              <a:t>My name is [Name], and I’m a [Financial Consultant] here at TIAA.</a:t>
            </a:r>
          </a:p>
          <a:p>
            <a:endParaRPr lang="en-US" sz="1000" dirty="0"/>
          </a:p>
          <a:p>
            <a:r>
              <a:rPr lang="en-US" sz="1000" dirty="0"/>
              <a:t>Thank you for joining today and taking the time to learn more about how income works in retirement.</a:t>
            </a:r>
          </a:p>
          <a:p>
            <a:endParaRPr lang="en-US" sz="1000" dirty="0"/>
          </a:p>
          <a:p>
            <a:r>
              <a:rPr lang="en-US" sz="1000" dirty="0"/>
              <a:t>All your life you’re told to save, save, save. While that’s great advice while you’re working, when the time comes to retire, the question won’t be, “How much did you save?” It will be, “Will you have income to cover you for life?” And that’s what we’re going to talk about today.</a:t>
            </a:r>
          </a:p>
          <a:p>
            <a:endParaRPr lang="en-US" sz="1000" dirty="0"/>
          </a:p>
          <a:p>
            <a:r>
              <a:rPr lang="en-US" sz="1000" dirty="0"/>
              <a:t>Before we jump in, I just want to go over a few things about this webinar. </a:t>
            </a:r>
          </a:p>
          <a:p>
            <a:pPr marL="171450" indent="-171450">
              <a:buFont typeface="Arial" panose="020B0604020202020204" pitchFamily="34" charset="0"/>
              <a:buChar char="•"/>
            </a:pPr>
            <a:r>
              <a:rPr lang="en-US" sz="1000" dirty="0"/>
              <a:t>First, if you have questions during the presentation, you can submit them in the Q&amp;A box on the bottom left corner of your screen. Your questions will be sent via email to a subject matter expert for a timely response. </a:t>
            </a:r>
          </a:p>
          <a:p>
            <a:pPr marL="171450" indent="-171450">
              <a:buFont typeface="Arial" panose="020B0604020202020204" pitchFamily="34" charset="0"/>
              <a:buChar char="•"/>
            </a:pPr>
            <a:r>
              <a:rPr lang="en-US" sz="1000" dirty="0"/>
              <a:t>If you have a TIAA account, you can also schedule a one-on-one session with a TIAA Financial Consultant using the link at the bottom center of your screen. If you’re a Spanish speaker, you can schedule a session in Spanish if you prefer.</a:t>
            </a:r>
          </a:p>
          <a:p>
            <a:pPr marL="171450" indent="-171450">
              <a:buFont typeface="Arial" panose="020B0604020202020204" pitchFamily="34" charset="0"/>
              <a:buChar char="•"/>
            </a:pPr>
            <a:r>
              <a:rPr lang="en-US" sz="1000" dirty="0"/>
              <a:t>To watch other webinars, use the “Browse webinars” button in the audience console below or visit </a:t>
            </a:r>
            <a:r>
              <a:rPr lang="en-US" sz="1000" b="1" dirty="0" err="1"/>
              <a:t>tiaa.org</a:t>
            </a:r>
            <a:r>
              <a:rPr lang="en-US" sz="1000" b="1" dirty="0"/>
              <a:t>/webinars</a:t>
            </a:r>
            <a:r>
              <a:rPr lang="en-US" sz="1000" dirty="0"/>
              <a:t>. </a:t>
            </a:r>
          </a:p>
          <a:p>
            <a:endParaRPr lang="en-US" sz="1000" dirty="0"/>
          </a:p>
          <a:p>
            <a:r>
              <a:rPr lang="en-US" sz="1000" dirty="0"/>
              <a:t>OK, let’s get started.</a:t>
            </a:r>
          </a:p>
        </p:txBody>
      </p:sp>
      <p:sp>
        <p:nvSpPr>
          <p:cNvPr id="4" name="Slide Number Placeholder 3"/>
          <p:cNvSpPr>
            <a:spLocks noGrp="1"/>
          </p:cNvSpPr>
          <p:nvPr>
            <p:ph type="sldNum" sz="quarter" idx="5"/>
          </p:nvPr>
        </p:nvSpPr>
        <p:spPr/>
        <p:txBody>
          <a:bodyPr/>
          <a:lstStyle/>
          <a:p>
            <a:fld id="{48E013CD-ED98-7447-BC91-79F2ECB8ECB4}" type="slidenum">
              <a:rPr lang="en-US" smtClean="0"/>
              <a:pPr/>
              <a:t>1</a:t>
            </a:fld>
            <a:endParaRPr lang="en-US"/>
          </a:p>
        </p:txBody>
      </p:sp>
    </p:spTree>
    <p:extLst>
      <p:ext uri="{BB962C8B-B14F-4D97-AF65-F5344CB8AC3E}">
        <p14:creationId xmlns:p14="http://schemas.microsoft.com/office/powerpoint/2010/main" val="1342049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fixed annuities, there are also variable annuities. Just like with a fixed annuity, you can contribute to a variable annuity along with your other investments. And when you retire and annuitize your money, it can provide monthly income for the rest of your life. The difference is that it takes advantage of growth opportunities in the financial markets.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r>
              <a:rPr lang="en-US" dirty="0"/>
              <a:t>So while you’re saving, your returns will depend on market performance. The advantage is that you don’t have to manage the investments. </a:t>
            </a:r>
          </a:p>
          <a:p>
            <a:endParaRPr lang="en-US" dirty="0"/>
          </a:p>
          <a:p>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retire, the monthly amount you receive is not fixed. It’s also variable and will rise or fall depending on how the underlying investments perform. However, your variable monthly income will not run out. You will still receive income for life even if the amount you converted to lifetime income would have otherwise run out. </a:t>
            </a:r>
          </a:p>
          <a:p>
            <a:endParaRPr lang="en-US" dirty="0"/>
          </a:p>
          <a:p>
            <a:r>
              <a:rPr lang="en-US" dirty="0"/>
              <a:t>Choosing a variable annuity is not an either/or decision. In fact, a great strategy is to pair a fixed annuity—with its rock-solid, steady income for life—along with a variable annuity so that you can help offset inflation with growth earnings when markets are up.</a:t>
            </a:r>
          </a:p>
        </p:txBody>
      </p:sp>
      <p:sp>
        <p:nvSpPr>
          <p:cNvPr id="4" name="Slide Number Placeholder 3"/>
          <p:cNvSpPr>
            <a:spLocks noGrp="1"/>
          </p:cNvSpPr>
          <p:nvPr>
            <p:ph type="sldNum" sz="quarter" idx="5"/>
          </p:nvPr>
        </p:nvSpPr>
        <p:spPr/>
        <p:txBody>
          <a:bodyPr/>
          <a:lstStyle/>
          <a:p>
            <a:fld id="{48E013CD-ED98-7447-BC91-79F2ECB8ECB4}" type="slidenum">
              <a:rPr lang="en-US" smtClean="0"/>
              <a:pPr/>
              <a:t>10</a:t>
            </a:fld>
            <a:endParaRPr lang="en-US"/>
          </a:p>
        </p:txBody>
      </p:sp>
    </p:spTree>
    <p:extLst>
      <p:ext uri="{BB962C8B-B14F-4D97-AF65-F5344CB8AC3E}">
        <p14:creationId xmlns:p14="http://schemas.microsoft.com/office/powerpoint/2010/main" val="1098704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Next, let’s look at how all this can come together in an income strategy for your retirement.</a:t>
            </a:r>
            <a:endParaRPr lang="en-US" dirty="0"/>
          </a:p>
        </p:txBody>
      </p:sp>
      <p:sp>
        <p:nvSpPr>
          <p:cNvPr id="4" name="Slide Number Placeholder 3"/>
          <p:cNvSpPr>
            <a:spLocks noGrp="1"/>
          </p:cNvSpPr>
          <p:nvPr>
            <p:ph type="sldNum" sz="quarter" idx="5"/>
          </p:nvPr>
        </p:nvSpPr>
        <p:spPr/>
        <p:txBody>
          <a:bodyPr/>
          <a:lstStyle/>
          <a:p>
            <a:fld id="{48E013CD-ED98-7447-BC91-79F2ECB8ECB4}" type="slidenum">
              <a:rPr lang="en-US" smtClean="0"/>
              <a:pPr/>
              <a:t>11</a:t>
            </a:fld>
            <a:endParaRPr lang="en-US"/>
          </a:p>
        </p:txBody>
      </p:sp>
    </p:spTree>
    <p:extLst>
      <p:ext uri="{BB962C8B-B14F-4D97-AF65-F5344CB8AC3E}">
        <p14:creationId xmlns:p14="http://schemas.microsoft.com/office/powerpoint/2010/main" val="1281522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it’s important to understand that there are unique risks in retirement that you need to prepare for. And you may need a combination of different income sources to address them since different types of income can help with different risks. In other words, in the same way you may want to have a diversified mix of investments for your retirement savings to help manage the risks of investing, you may also want to have a diversified mix of income in retirement to help manage the financial risks that you’ll face in retirement.</a:t>
            </a:r>
          </a:p>
          <a:p>
            <a:endParaRPr lang="en-US" dirty="0"/>
          </a:p>
          <a:p>
            <a:r>
              <a:rPr lang="en-US" dirty="0"/>
              <a:t>Let’s look at what some of those risks are.</a:t>
            </a:r>
          </a:p>
          <a:p>
            <a:endParaRPr lang="en-US" dirty="0"/>
          </a:p>
          <a:p>
            <a:r>
              <a:rPr lang="en-US" dirty="0"/>
              <a:t>First is longevity. Retirement can last a long time these days—up to 30 years or more. Among 67-year-old couples, the likelihood that at least one partner will live to age 90 is 51%. And more and more people are living to age 100. That means your retirement income needs to last so you don’t outlive your savings. Lifetime sources of income can help with this.</a:t>
            </a:r>
            <a:endParaRPr lang="en-US" sz="105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r>
              <a:rPr lang="en-US" dirty="0"/>
              <a:t>Next is market volatility. Investing involves risk. And while overall the market has historically continued to go up, the timing of the inevitable drops can make a difference, especially if it’s early in your retirement years. Overall, there’s a one in four chance of loss in any given year. Guaranteed sources of income can help offset this risk.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r>
              <a:rPr lang="en-US" dirty="0"/>
              <a:t>Inflation, of course, is another risk. As prices go up, the buying power of your income—which is often steady in retirement—goes down. In the last 20 years, inflation has varied from negative 0.4% to 8%. That’s a big range. In the 1970s inflation was even higher, peaking at more than 13% in 1980. For this risk, having income that provides the opportunity for growth can help ensure you’ll have enough money when prices rise.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r>
              <a:rPr lang="en-US" dirty="0"/>
              <a:t>And finally, the one no one likes to think about is cognitive decline. This is a risk because it threatens your ability to manage your own finances effectively. And it can begin earlier than you might think. 10% to 20% of people age 65 are at least mildly impaired. Income that provides automatic payments for life with no money to manage help address this risk. </a:t>
            </a:r>
          </a:p>
        </p:txBody>
      </p:sp>
      <p:sp>
        <p:nvSpPr>
          <p:cNvPr id="4" name="Slide Number Placeholder 3"/>
          <p:cNvSpPr>
            <a:spLocks noGrp="1"/>
          </p:cNvSpPr>
          <p:nvPr>
            <p:ph type="sldNum" sz="quarter" idx="5"/>
          </p:nvPr>
        </p:nvSpPr>
        <p:spPr/>
        <p:txBody>
          <a:bodyPr/>
          <a:lstStyle/>
          <a:p>
            <a:fld id="{48E013CD-ED98-7447-BC91-79F2ECB8ECB4}" type="slidenum">
              <a:rPr lang="en-US" smtClean="0"/>
              <a:pPr/>
              <a:t>12</a:t>
            </a:fld>
            <a:endParaRPr lang="en-US"/>
          </a:p>
        </p:txBody>
      </p:sp>
    </p:spTree>
    <p:extLst>
      <p:ext uri="{BB962C8B-B14F-4D97-AF65-F5344CB8AC3E}">
        <p14:creationId xmlns:p14="http://schemas.microsoft.com/office/powerpoint/2010/main" val="3280575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spcBef>
                <a:spcPts val="0"/>
              </a:spcBef>
              <a:spcAft>
                <a:spcPts val="600"/>
              </a:spcAft>
              <a:buClrTx/>
              <a:buSzTx/>
              <a:buFont typeface="Arial" panose="020B0604020202020204" pitchFamily="34" charset="0"/>
              <a:buNone/>
              <a:tabLst/>
              <a:defRPr/>
            </a:pPr>
            <a:r>
              <a:rPr lang="en-US" sz="1200" kern="100" dirty="0">
                <a:effectLst/>
                <a:latin typeface="Ringside Narrow Book" panose="02000500000000000000" pitchFamily="2" charset="0"/>
                <a:ea typeface="Aptos" panose="020B0004020202020204" pitchFamily="34" charset="0"/>
                <a:cs typeface="Times New Roman" panose="02020603050405020304" pitchFamily="18" charset="0"/>
              </a:rPr>
              <a:t>So now let’s see what this means for your income plan. If we look again at the likely sources of income for most people, it’s going to be Social Security, at 40% on average, and your retirement plan investments, which generally make up the rest of your income.</a:t>
            </a:r>
          </a:p>
          <a:p>
            <a:pPr marL="0" marR="0" lvl="0" indent="0" algn="l" defTabSz="457200" rtl="0" eaLnBrk="1" fontAlgn="base" latinLnBrk="0" hangingPunct="1">
              <a:spcBef>
                <a:spcPts val="0"/>
              </a:spcBef>
              <a:spcAft>
                <a:spcPts val="600"/>
              </a:spcAft>
              <a:buClrTx/>
              <a:buSzTx/>
              <a:buFont typeface="Arial" panose="020B0604020202020204" pitchFamily="34" charset="0"/>
              <a:buNone/>
              <a:tabLst/>
              <a:defRPr/>
            </a:pPr>
            <a:endParaRPr lang="en-US" sz="1200" kern="100" dirty="0">
              <a:effectLst/>
              <a:latin typeface="Ringside Narrow Book" panose="02000500000000000000" pitchFamily="2" charset="0"/>
              <a:ea typeface="Aptos" panose="020B0004020202020204" pitchFamily="34" charset="0"/>
              <a:cs typeface="Times New Roman" panose="02020603050405020304" pitchFamily="18" charset="0"/>
            </a:endParaRPr>
          </a:p>
          <a:p>
            <a:pPr marL="0" marR="0" lvl="0" indent="0" algn="l" defTabSz="457200" rtl="0" eaLnBrk="1" fontAlgn="base" latinLnBrk="0" hangingPunct="1">
              <a:lnSpc>
                <a:spcPct val="100000"/>
              </a:lnSpc>
              <a:spcBef>
                <a:spcPts val="0"/>
              </a:spcBef>
              <a:spcAft>
                <a:spcPts val="600"/>
              </a:spcAft>
              <a:buClrTx/>
              <a:buSzTx/>
              <a:buFont typeface="Arial" panose="020B0604020202020204" pitchFamily="34" charset="0"/>
              <a:buNone/>
              <a:tabLst/>
              <a:defRPr/>
            </a:pPr>
            <a:r>
              <a:rPr lang="en-US" dirty="0"/>
              <a:t>Social Security, which </a:t>
            </a:r>
            <a:r>
              <a:rPr lang="en-US" sz="1200" kern="100" dirty="0">
                <a:effectLst/>
                <a:latin typeface="Ringside Narrow Book" panose="02000500000000000000" pitchFamily="2" charset="0"/>
                <a:ea typeface="Aptos" panose="020B0004020202020204" pitchFamily="34" charset="0"/>
                <a:cs typeface="Times New Roman" panose="02020603050405020304" pitchFamily="18" charset="0"/>
              </a:rPr>
              <a:t>is guaranteed money that gives you steady monthly income for life,</a:t>
            </a:r>
            <a:r>
              <a:rPr lang="en-US" dirty="0"/>
              <a:t> does a pretty good job of addressing all the retirement risks we talked about—–it lasts as long as you live, the amount you get won’t go down even if markets drop, it includes some adjustments for inflation, and it pays you automatically so you don’t have to manage anything if you experience cognitive decline. But of course, this income is less than half of what you need in retirement. </a:t>
            </a:r>
          </a:p>
          <a:p>
            <a:pPr marL="0" marR="0" lvl="0" indent="0" algn="l" defTabSz="457200" rtl="0" eaLnBrk="1" fontAlgn="base" latinLnBrk="0" hangingPunct="1">
              <a:lnSpc>
                <a:spcPct val="100000"/>
              </a:lnSpc>
              <a:spcBef>
                <a:spcPts val="0"/>
              </a:spcBef>
              <a:spcAft>
                <a:spcPts val="600"/>
              </a:spcAft>
              <a:buClrTx/>
              <a:buSzTx/>
              <a:buFont typeface="Arial" panose="020B0604020202020204" pitchFamily="34" charset="0"/>
              <a:buNone/>
              <a:tabLst/>
              <a:defRPr/>
            </a:pPr>
            <a:endParaRPr lang="en-US" dirty="0"/>
          </a:p>
          <a:p>
            <a:pPr marL="0" marR="0" lvl="0" indent="0" algn="l" defTabSz="457200" rtl="0" eaLnBrk="1" fontAlgn="base" latinLnBrk="0" hangingPunct="1">
              <a:spcBef>
                <a:spcPts val="0"/>
              </a:spcBef>
              <a:spcAft>
                <a:spcPts val="600"/>
              </a:spcAft>
              <a:buClrTx/>
              <a:buSzTx/>
              <a:buFont typeface="Arial" panose="020B0604020202020204" pitchFamily="34" charset="0"/>
              <a:buNone/>
              <a:tabLst/>
              <a:defRPr/>
            </a:pPr>
            <a:r>
              <a:rPr lang="en-US" dirty="0"/>
              <a:t>On the other side, your retirement investments provide important growth opportunities for fighting inflation risk, but they don’t address the longevity risk, the market risk, or the risk of cognitive decline since you have to manage your money yourself. </a:t>
            </a:r>
          </a:p>
        </p:txBody>
      </p:sp>
      <p:sp>
        <p:nvSpPr>
          <p:cNvPr id="4" name="Slide Number Placeholder 3"/>
          <p:cNvSpPr>
            <a:spLocks noGrp="1"/>
          </p:cNvSpPr>
          <p:nvPr>
            <p:ph type="sldNum" sz="quarter" idx="5"/>
          </p:nvPr>
        </p:nvSpPr>
        <p:spPr/>
        <p:txBody>
          <a:bodyPr/>
          <a:lstStyle/>
          <a:p>
            <a:fld id="{48E013CD-ED98-7447-BC91-79F2ECB8ECB4}" type="slidenum">
              <a:rPr lang="en-US" smtClean="0"/>
              <a:pPr/>
              <a:t>13</a:t>
            </a:fld>
            <a:endParaRPr lang="en-US"/>
          </a:p>
        </p:txBody>
      </p:sp>
    </p:spTree>
    <p:extLst>
      <p:ext uri="{BB962C8B-B14F-4D97-AF65-F5344CB8AC3E}">
        <p14:creationId xmlns:p14="http://schemas.microsoft.com/office/powerpoint/2010/main" val="31686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diversify your income to more fully address retirement risks, one option is to add the stabilizing features of fixed and variable annuities. This switches the foundation of your retirement income from being based primarily on sources that may not last your lifetime to sources that do last your lifetime. This helps ensure that you have enough money to cover essential, everday expenses with money you can count on. And that could be a big difference when you’re talking about living into your 90s or even to 100—as some of you might. </a:t>
            </a:r>
          </a:p>
          <a:p>
            <a:endParaRPr lang="en-US" dirty="0"/>
          </a:p>
          <a:p>
            <a:r>
              <a:rPr lang="en-US" sz="1200" dirty="0">
                <a:effectLst/>
                <a:latin typeface="Calibri" panose="020F0502020204030204" pitchFamily="34" charset="0"/>
                <a:ea typeface="Calibri" panose="020F0502020204030204" pitchFamily="34" charset="0"/>
              </a:rPr>
              <a:t>If you can or have already been saving in annuities during your working years, you can convert some or all of that savings to lifetime income when you retire. But if you’re close to retirement and don’t have annuities in your mix yet, or perhaps not enough annuity savings, you can also purchase annuity income with some of your regular savings. The amount of retirement savings that people convert to lifetime income varies, but many use 33% to 40% of total retirement savings as a rule of thumb so that you have about two-thirds of your total retirement income from lifetime income sources. </a:t>
            </a:r>
          </a:p>
          <a:p>
            <a:endParaRPr lang="en-US" sz="1200" dirty="0">
              <a:effectLst/>
              <a:latin typeface="Calibri" panose="020F0502020204030204" pitchFamily="34" charset="0"/>
            </a:endParaRPr>
          </a:p>
          <a:p>
            <a:r>
              <a:rPr lang="en-US" sz="1200" dirty="0">
                <a:effectLst/>
                <a:latin typeface="Calibri" panose="020F0502020204030204" pitchFamily="34" charset="0"/>
              </a:rPr>
              <a:t>Please remember that this is just an example, and you should decide what makes sense for your situation. Be sure to understand all the ins and outs of annuities before making any moves with your money. Once you convert your money to lifetime income, you typically won’t be able to change your mind. At TIAA we do offer something called Income Test Drive for our </a:t>
            </a:r>
            <a:r>
              <a:rPr lang="en-US" sz="1200" i="1" dirty="0">
                <a:effectLst/>
                <a:latin typeface="Calibri" panose="020F0502020204030204" pitchFamily="34" charset="0"/>
              </a:rPr>
              <a:t>variable</a:t>
            </a:r>
            <a:r>
              <a:rPr lang="en-US" sz="1200" dirty="0">
                <a:effectLst/>
                <a:latin typeface="Calibri" panose="020F0502020204030204" pitchFamily="34" charset="0"/>
              </a:rPr>
              <a:t> annuities, so you can try out lifetime income for up to two years before making a final decision if you’re unsure. If you have a TIAA account, you can schedule a call with a TIAA Financial Consultant to find out more about our annuities, how they work and if this may be a good option for you and your goals.</a:t>
            </a:r>
            <a:endParaRPr lang="en-US" dirty="0"/>
          </a:p>
        </p:txBody>
      </p:sp>
      <p:sp>
        <p:nvSpPr>
          <p:cNvPr id="4" name="Slide Number Placeholder 3"/>
          <p:cNvSpPr>
            <a:spLocks noGrp="1"/>
          </p:cNvSpPr>
          <p:nvPr>
            <p:ph type="sldNum" sz="quarter" idx="5"/>
          </p:nvPr>
        </p:nvSpPr>
        <p:spPr/>
        <p:txBody>
          <a:bodyPr/>
          <a:lstStyle/>
          <a:p>
            <a:fld id="{48E013CD-ED98-7447-BC91-79F2ECB8ECB4}" type="slidenum">
              <a:rPr lang="en-US" smtClean="0"/>
              <a:pPr/>
              <a:t>14</a:t>
            </a:fld>
            <a:endParaRPr lang="en-US"/>
          </a:p>
        </p:txBody>
      </p:sp>
    </p:spTree>
    <p:extLst>
      <p:ext uri="{BB962C8B-B14F-4D97-AF65-F5344CB8AC3E}">
        <p14:creationId xmlns:p14="http://schemas.microsoft.com/office/powerpoint/2010/main" val="1417649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here you can see how diversifying your income can help check all the boxes when it comes to addressing retirement risks and creating a more secure retirement. And as I said before, it’s really no different than the way you diversify your investments to help reduce risk when you’re saving. Here you’ve helped reduce risk by diversifying your retirement income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Beyond Social Security, your retirement investments can give you growth opportunity to cover extra needs and wants beyond the essentials and to address inflation risk. Your investments also offer ready access to savings to address any unknown risks that are just part of life, like extra medical or other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Annuities help cover the risks of longevity and cognitive decline because the income is automatic and lasts for the rest of your life. A fixed annuity addressed market volatility with steady income, while a variable annuity offers growth opportunity to fight inflation.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we’re not suggesting you turn your entire savings into lifetime income from annuities. That’s because you’ll need the benefits of broader diversification to help address all your needs. </a:t>
            </a:r>
          </a:p>
        </p:txBody>
      </p:sp>
      <p:sp>
        <p:nvSpPr>
          <p:cNvPr id="4" name="Slide Number Placeholder 3"/>
          <p:cNvSpPr>
            <a:spLocks noGrp="1"/>
          </p:cNvSpPr>
          <p:nvPr>
            <p:ph type="sldNum" sz="quarter" idx="5"/>
          </p:nvPr>
        </p:nvSpPr>
        <p:spPr/>
        <p:txBody>
          <a:bodyPr/>
          <a:lstStyle/>
          <a:p>
            <a:fld id="{48E013CD-ED98-7447-BC91-79F2ECB8ECB4}" type="slidenum">
              <a:rPr lang="en-US" smtClean="0"/>
              <a:pPr/>
              <a:t>15</a:t>
            </a:fld>
            <a:endParaRPr lang="en-US"/>
          </a:p>
        </p:txBody>
      </p:sp>
    </p:spTree>
    <p:extLst>
      <p:ext uri="{BB962C8B-B14F-4D97-AF65-F5344CB8AC3E}">
        <p14:creationId xmlns:p14="http://schemas.microsoft.com/office/powerpoint/2010/main" val="3040505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looked at how you can build a diversified income strategy, let’s talk about how to get the most from each part of your income. </a:t>
            </a:r>
          </a:p>
        </p:txBody>
      </p:sp>
      <p:sp>
        <p:nvSpPr>
          <p:cNvPr id="4" name="Slide Number Placeholder 3"/>
          <p:cNvSpPr>
            <a:spLocks noGrp="1"/>
          </p:cNvSpPr>
          <p:nvPr>
            <p:ph type="sldNum" sz="quarter" idx="5"/>
          </p:nvPr>
        </p:nvSpPr>
        <p:spPr/>
        <p:txBody>
          <a:bodyPr/>
          <a:lstStyle/>
          <a:p>
            <a:fld id="{48E013CD-ED98-7447-BC91-79F2ECB8ECB4}" type="slidenum">
              <a:rPr lang="en-US" smtClean="0"/>
              <a:pPr/>
              <a:t>16</a:t>
            </a:fld>
            <a:endParaRPr lang="en-US"/>
          </a:p>
        </p:txBody>
      </p:sp>
    </p:spTree>
    <p:extLst>
      <p:ext uri="{BB962C8B-B14F-4D97-AF65-F5344CB8AC3E}">
        <p14:creationId xmlns:p14="http://schemas.microsoft.com/office/powerpoint/2010/main" val="2255402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Social Security, the amount of money you get depends on </a:t>
            </a:r>
            <a:r>
              <a:rPr lang="en-US" i="1" dirty="0"/>
              <a:t>when</a:t>
            </a:r>
            <a:r>
              <a:rPr lang="en-US" dirty="0"/>
              <a:t> you claim your benefits. And the difference can be a lot.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effectLst/>
              </a:rPr>
              <a:t>The earliest you can claim Social Security is age 62, but benefits are reduced 30% compared to what you’d receive at your full retirement age. </a:t>
            </a: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Your full benefits become available at age 66 or 67, depending on when you </a:t>
            </a:r>
            <a:r>
              <a:rPr lang="en-US" sz="1200" b="0" i="0" dirty="0">
                <a:solidFill>
                  <a:schemeClr val="tx1"/>
                </a:solidFill>
                <a:latin typeface="Ringside Narrow Book" panose="02000500000000000000" pitchFamily="2" charset="0"/>
              </a:rPr>
              <a:t>were born. If you were born between 1943 and 1959, your full retirement age is sometime during your 66th year. For those born in 1960 or after, the full retirement age is 67.</a:t>
            </a:r>
          </a:p>
          <a:p>
            <a:endParaRPr lang="en-US" sz="1200" dirty="0">
              <a:solidFill>
                <a:schemeClr val="tx1"/>
              </a:solidFill>
            </a:endParaRPr>
          </a:p>
          <a:p>
            <a:r>
              <a:rPr lang="en-US" sz="1200" dirty="0">
                <a:solidFill>
                  <a:schemeClr val="tx1"/>
                </a:solidFill>
              </a:rPr>
              <a:t>[CLICK]</a:t>
            </a:r>
          </a:p>
          <a:p>
            <a:r>
              <a:rPr lang="en-US" sz="1200" dirty="0">
                <a:solidFill>
                  <a:schemeClr val="tx1"/>
                </a:solidFill>
              </a:rPr>
              <a:t>For every year you delay taking Social Security from there up to age 70, which is the latest you can start taking benefits, your </a:t>
            </a:r>
            <a:r>
              <a:rPr lang="en-US" sz="1200" b="0" dirty="0">
                <a:solidFill>
                  <a:schemeClr val="tx1"/>
                </a:solidFill>
              </a:rPr>
              <a:t>benefits increase 8% each year. The difference between starting at 62 with reduced benefits and waiting until 70 with increased benefits </a:t>
            </a:r>
            <a:r>
              <a:rPr lang="en-US" b="0" dirty="0"/>
              <a:t>can be as much as 77</a:t>
            </a:r>
            <a:r>
              <a:rPr lang="en-US" sz="1200" b="0" dirty="0">
                <a:solidFill>
                  <a:schemeClr val="tx1"/>
                </a:solidFill>
              </a:rPr>
              <a:t>%, so it’s worth considering the wait if you can.</a:t>
            </a:r>
          </a:p>
          <a:p>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effectLst/>
              </a:rPr>
              <a:t>For example, if your full Social Security benefits—which are based on your highest 35 earning years—is $2,000 per month, you would only get $1,400 per month at age 62. But you would get $2,480 per month at your full retirement age, or $1,080 more per month than at age 62. The amounts here are just examples. </a:t>
            </a:r>
            <a:r>
              <a:rPr lang="en-US" sz="1200" dirty="0">
                <a:solidFill>
                  <a:schemeClr val="tx1"/>
                </a:solidFill>
              </a:rPr>
              <a:t>If you go to </a:t>
            </a:r>
            <a:r>
              <a:rPr lang="en-US" sz="1200" b="1" dirty="0" err="1">
                <a:solidFill>
                  <a:schemeClr val="tx1"/>
                </a:solidFill>
              </a:rPr>
              <a:t>ssa.gov</a:t>
            </a:r>
            <a:r>
              <a:rPr lang="en-US" sz="1200" dirty="0">
                <a:solidFill>
                  <a:schemeClr val="tx1"/>
                </a:solidFill>
              </a:rPr>
              <a:t>, you can get an estimate of what your actual benefits may be at various ages and see how your retirement age impacts the amount.</a:t>
            </a:r>
          </a:p>
          <a:p>
            <a:endParaRPr lang="en-US" sz="1200" dirty="0">
              <a:solidFill>
                <a:schemeClr val="tx1"/>
              </a:solidFill>
            </a:endParaRPr>
          </a:p>
          <a:p>
            <a:r>
              <a:rPr lang="en-US" sz="1200" dirty="0">
                <a:solidFill>
                  <a:schemeClr val="tx1"/>
                </a:solidFill>
              </a:rPr>
              <a:t>If you’re a public employee in Alaska, Colorado, Louisiana, Maine, Massachusetts, Nevada or Ohio, there may also be different rules regarding Social Security or disability benefits, so be sure to check into those.</a:t>
            </a:r>
          </a:p>
          <a:p>
            <a:endParaRPr lang="en-US" dirty="0"/>
          </a:p>
        </p:txBody>
      </p:sp>
      <p:sp>
        <p:nvSpPr>
          <p:cNvPr id="4" name="Slide Number Placeholder 3"/>
          <p:cNvSpPr>
            <a:spLocks noGrp="1"/>
          </p:cNvSpPr>
          <p:nvPr>
            <p:ph type="sldNum" sz="quarter" idx="5"/>
          </p:nvPr>
        </p:nvSpPr>
        <p:spPr/>
        <p:txBody>
          <a:bodyPr/>
          <a:lstStyle/>
          <a:p>
            <a:fld id="{48E013CD-ED98-7447-BC91-79F2ECB8ECB4}" type="slidenum">
              <a:rPr lang="en-US" smtClean="0"/>
              <a:pPr/>
              <a:t>17</a:t>
            </a:fld>
            <a:endParaRPr lang="en-US"/>
          </a:p>
        </p:txBody>
      </p:sp>
    </p:spTree>
    <p:extLst>
      <p:ext uri="{BB962C8B-B14F-4D97-AF65-F5344CB8AC3E}">
        <p14:creationId xmlns:p14="http://schemas.microsoft.com/office/powerpoint/2010/main" val="1947688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withdrawing your retirement account investments, it’s common to follow what’s known as the 4% rule, as I mentioned earlier. It simply means that you withdraw no more than 4% from your investments each year in retirement to preserve your balance for many years. If you want to keep pace with inflation, you can adjust withdrawals annually either by setting a flat increase or basing it on actual inflation rates. When markets go up, a 4% withdrawal could be more than you need in a year, so consider taking only what you need, which can help offset years when markets go down.</a:t>
            </a:r>
          </a:p>
          <a:p>
            <a:endParaRPr lang="en-US" dirty="0"/>
          </a:p>
          <a:p>
            <a:r>
              <a:rPr lang="en-US" dirty="0"/>
              <a:t>Also, with any pretax accounts you may have, the IRS requires you to start taking required minimum distributions, or RMDs, when you turn 73 and pay the taxes on that money. You don’t want to miss any of those deadlines because there’s a 25% penalty on the RMD if you don’t take it on time.</a:t>
            </a:r>
          </a:p>
        </p:txBody>
      </p:sp>
      <p:sp>
        <p:nvSpPr>
          <p:cNvPr id="4" name="Slide Number Placeholder 3"/>
          <p:cNvSpPr>
            <a:spLocks noGrp="1"/>
          </p:cNvSpPr>
          <p:nvPr>
            <p:ph type="sldNum" sz="quarter" idx="5"/>
          </p:nvPr>
        </p:nvSpPr>
        <p:spPr/>
        <p:txBody>
          <a:bodyPr/>
          <a:lstStyle/>
          <a:p>
            <a:fld id="{48E013CD-ED98-7447-BC91-79F2ECB8ECB4}" type="slidenum">
              <a:rPr lang="en-US" smtClean="0"/>
              <a:pPr/>
              <a:t>18</a:t>
            </a:fld>
            <a:endParaRPr lang="en-US"/>
          </a:p>
        </p:txBody>
      </p:sp>
    </p:spTree>
    <p:extLst>
      <p:ext uri="{BB962C8B-B14F-4D97-AF65-F5344CB8AC3E}">
        <p14:creationId xmlns:p14="http://schemas.microsoft.com/office/powerpoint/2010/main" val="3272621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can you optimize income with annuities? Some annuities, like the ones we have here at TIAA, give you the flexibility to continue monthly income to beneficiaries if you pass away. This is something many people don’t know. It’s a common myth with annuities that if you pass away, you’d lose the rest of your money. But that’s not always the case. With annuities like ours, you have several options.</a:t>
            </a:r>
          </a:p>
          <a:p>
            <a:endParaRPr lang="en-US" dirty="0"/>
          </a:p>
          <a:p>
            <a:r>
              <a:rPr lang="en-US" dirty="0"/>
              <a:t>You can set them up just for yourself, which offers the highest payout rate because it’s only covering you. You can set them up to cover you and your spouse or partner, if you prefer, so payments continue throughout both your lives. Or you can set them up to cover your children or other beneficiaries for a guaranteed period, usually 10, 15 or 20 years. This keeps the monthly income going to them throughout that guaranteed period even if you don’t live that long. It’s a good way to ensure that the money you put in will continue to benefit someone else. </a:t>
            </a:r>
          </a:p>
          <a:p>
            <a:endParaRPr lang="en-US" dirty="0"/>
          </a:p>
          <a:p>
            <a:r>
              <a:rPr lang="en-US" dirty="0"/>
              <a:t>Having annuities may also help you optimize your income in retirement by allowing you to delay taking Social Security early. In other words, if you have enough regular income to cover expenses through your annuities, you may be able to wait to take your Social Security benefits, which would result in higher monthly income from Social Security later. </a:t>
            </a:r>
          </a:p>
          <a:p>
            <a:endParaRPr lang="en-US" dirty="0"/>
          </a:p>
        </p:txBody>
      </p:sp>
      <p:sp>
        <p:nvSpPr>
          <p:cNvPr id="4" name="Slide Number Placeholder 3"/>
          <p:cNvSpPr>
            <a:spLocks noGrp="1"/>
          </p:cNvSpPr>
          <p:nvPr>
            <p:ph type="sldNum" sz="quarter" idx="5"/>
          </p:nvPr>
        </p:nvSpPr>
        <p:spPr/>
        <p:txBody>
          <a:bodyPr/>
          <a:lstStyle/>
          <a:p>
            <a:fld id="{48E013CD-ED98-7447-BC91-79F2ECB8ECB4}" type="slidenum">
              <a:rPr lang="en-US" smtClean="0"/>
              <a:pPr/>
              <a:t>19</a:t>
            </a:fld>
            <a:endParaRPr lang="en-US"/>
          </a:p>
        </p:txBody>
      </p:sp>
    </p:spTree>
    <p:extLst>
      <p:ext uri="{BB962C8B-B14F-4D97-AF65-F5344CB8AC3E}">
        <p14:creationId xmlns:p14="http://schemas.microsoft.com/office/powerpoint/2010/main" val="837435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Ringside Narrow Book" panose="02000500000000000000" pitchFamily="2" charset="0"/>
                <a:ea typeface="Aptos" panose="020B0004020202020204" pitchFamily="34" charset="0"/>
                <a:cs typeface="Times New Roman" panose="02020603050405020304" pitchFamily="18" charset="0"/>
              </a:rPr>
              <a:t>To answer that question—“Will you have income to cover you for life?”—you need to understand the different types of income and how they contribute to your retirement. Once you know that, you can create an income strategy to help manage retirement risks and support you for life. Then, we’ll look at ways to optimize each type of income to get the most bang for your buck. Finally, I’ll show you what steps you can take to help make it all happen by preparing now.</a:t>
            </a:r>
          </a:p>
        </p:txBody>
      </p:sp>
      <p:sp>
        <p:nvSpPr>
          <p:cNvPr id="4" name="Slide Number Placeholder 3"/>
          <p:cNvSpPr>
            <a:spLocks noGrp="1"/>
          </p:cNvSpPr>
          <p:nvPr>
            <p:ph type="sldNum" sz="quarter" idx="5"/>
          </p:nvPr>
        </p:nvSpPr>
        <p:spPr/>
        <p:txBody>
          <a:bodyPr/>
          <a:lstStyle/>
          <a:p>
            <a:fld id="{48E013CD-ED98-7447-BC91-79F2ECB8ECB4}" type="slidenum">
              <a:rPr lang="en-US" smtClean="0"/>
              <a:pPr/>
              <a:t>2</a:t>
            </a:fld>
            <a:endParaRPr lang="en-US"/>
          </a:p>
        </p:txBody>
      </p:sp>
    </p:spTree>
    <p:extLst>
      <p:ext uri="{BB962C8B-B14F-4D97-AF65-F5344CB8AC3E}">
        <p14:creationId xmlns:p14="http://schemas.microsoft.com/office/powerpoint/2010/main" val="4228741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you’ve seen how income works in retirement, I hope you’ll take the next step by preparing now.</a:t>
            </a:r>
          </a:p>
        </p:txBody>
      </p:sp>
      <p:sp>
        <p:nvSpPr>
          <p:cNvPr id="4" name="Slide Number Placeholder 3"/>
          <p:cNvSpPr>
            <a:spLocks noGrp="1"/>
          </p:cNvSpPr>
          <p:nvPr>
            <p:ph type="sldNum" sz="quarter" idx="5"/>
          </p:nvPr>
        </p:nvSpPr>
        <p:spPr/>
        <p:txBody>
          <a:bodyPr/>
          <a:lstStyle/>
          <a:p>
            <a:fld id="{48E013CD-ED98-7447-BC91-79F2ECB8ECB4}" type="slidenum">
              <a:rPr lang="en-US" smtClean="0"/>
              <a:pPr/>
              <a:t>20</a:t>
            </a:fld>
            <a:endParaRPr lang="en-US"/>
          </a:p>
        </p:txBody>
      </p:sp>
    </p:spTree>
    <p:extLst>
      <p:ext uri="{BB962C8B-B14F-4D97-AF65-F5344CB8AC3E}">
        <p14:creationId xmlns:p14="http://schemas.microsoft.com/office/powerpoint/2010/main" val="4265022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starts with making sure your current savings and investments are on track for your goals. So take a look at how much you’re saving and, if needed, try to increase it. Remember that starting at age 50, if you’re already saving the maximum in your retirement account, you can add catch-up contributions to save even more. If you have a TIAA account and want to see if your savings is on track, you can log in and use our online tool at </a:t>
            </a:r>
            <a:r>
              <a:rPr lang="en-US" b="1" i="0" dirty="0">
                <a:latin typeface="Ringside Narrow" panose="02000500000000000000" pitchFamily="2" charset="0"/>
              </a:rPr>
              <a:t>tiaa.org/advicenow</a:t>
            </a:r>
            <a:r>
              <a:rPr lang="en-US" dirty="0"/>
              <a:t>. It shows you where you are today and what you can do to help get to your goal.  </a:t>
            </a:r>
          </a:p>
          <a:p>
            <a:endParaRPr lang="en-US" dirty="0"/>
          </a:p>
          <a:p>
            <a:r>
              <a:rPr lang="en-US" dirty="0"/>
              <a:t>To help you save more and keep expenses in check, it’s a good idea to have a spending plan. This may allow you to see where you could free up more money for retirement. We have a great spending plan worksheet you can download from the Resource List in this webinar or at </a:t>
            </a:r>
            <a:r>
              <a:rPr lang="en-US" b="1" i="0" dirty="0">
                <a:latin typeface="Ringside Narrow" panose="02000500000000000000" pitchFamily="2" charset="0"/>
              </a:rPr>
              <a:t>tiaa.org/budget</a:t>
            </a:r>
            <a:r>
              <a:rPr lang="en-US" dirty="0"/>
              <a:t>. And if you want to start estimating retirement expenses and income to help you create your retirement income plan, we have another great worksheet for that, which you can also download from the Resource List.</a:t>
            </a:r>
          </a:p>
          <a:p>
            <a:endParaRPr lang="en-US" dirty="0"/>
          </a:p>
          <a:p>
            <a:r>
              <a:rPr lang="en-US" dirty="0"/>
              <a:t>And it’s important to check on your investments to make sure your investment mix is properly diversified and still in line with your current age and goals. This helps you manage risk while taking advantage of growth opportunities. The online tool mentioned above at </a:t>
            </a:r>
            <a:r>
              <a:rPr lang="en-US" b="1" i="0" dirty="0">
                <a:latin typeface="Ringside Narrow" panose="02000500000000000000" pitchFamily="2" charset="0"/>
              </a:rPr>
              <a:t>tiaa.org/advicenow </a:t>
            </a:r>
            <a:r>
              <a:rPr lang="en-US" dirty="0"/>
              <a:t>can check this for you as well.</a:t>
            </a:r>
          </a:p>
          <a:p>
            <a:endParaRPr lang="en-US" dirty="0"/>
          </a:p>
          <a:p>
            <a:r>
              <a:rPr lang="en-US" dirty="0"/>
              <a:t>All of these things can help move you toward a more secure future with income you can count on for life. </a:t>
            </a:r>
          </a:p>
        </p:txBody>
      </p:sp>
      <p:sp>
        <p:nvSpPr>
          <p:cNvPr id="4" name="Slide Number Placeholder 3"/>
          <p:cNvSpPr>
            <a:spLocks noGrp="1"/>
          </p:cNvSpPr>
          <p:nvPr>
            <p:ph type="sldNum" sz="quarter" idx="5"/>
          </p:nvPr>
        </p:nvSpPr>
        <p:spPr/>
        <p:txBody>
          <a:bodyPr/>
          <a:lstStyle/>
          <a:p>
            <a:fld id="{48E013CD-ED98-7447-BC91-79F2ECB8ECB4}" type="slidenum">
              <a:rPr lang="en-US" smtClean="0"/>
              <a:pPr/>
              <a:t>21</a:t>
            </a:fld>
            <a:endParaRPr lang="en-US"/>
          </a:p>
        </p:txBody>
      </p:sp>
    </p:spTree>
    <p:extLst>
      <p:ext uri="{BB962C8B-B14F-4D97-AF65-F5344CB8AC3E}">
        <p14:creationId xmlns:p14="http://schemas.microsoft.com/office/powerpoint/2010/main" val="3305093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there’s no substitute for talking to a professional about your personal goals and needs. If you have a TIAA account, you can call one of these numbers or schedule a call at </a:t>
            </a:r>
            <a:r>
              <a:rPr lang="en-US" b="1" dirty="0" err="1"/>
              <a:t>tiaa.org</a:t>
            </a:r>
            <a:r>
              <a:rPr lang="en-US" b="1" dirty="0"/>
              <a:t>/</a:t>
            </a:r>
            <a:r>
              <a:rPr lang="en-US" b="1" dirty="0" err="1"/>
              <a:t>schedulenow</a:t>
            </a:r>
            <a:r>
              <a:rPr lang="en-US" dirty="0"/>
              <a:t>. Or you can scan the QR code to go straight there. TIAA Financial Consultants can talk you through all your income options and help with your retirement planning at no extra cost. </a:t>
            </a:r>
          </a:p>
        </p:txBody>
      </p:sp>
      <p:sp>
        <p:nvSpPr>
          <p:cNvPr id="4" name="Slide Number Placeholder 3"/>
          <p:cNvSpPr>
            <a:spLocks noGrp="1"/>
          </p:cNvSpPr>
          <p:nvPr>
            <p:ph type="sldNum" sz="quarter" idx="5"/>
          </p:nvPr>
        </p:nvSpPr>
        <p:spPr/>
        <p:txBody>
          <a:bodyPr/>
          <a:lstStyle/>
          <a:p>
            <a:fld id="{48E013CD-ED98-7447-BC91-79F2ECB8ECB4}" type="slidenum">
              <a:rPr lang="en-US" smtClean="0"/>
              <a:pPr/>
              <a:t>22</a:t>
            </a:fld>
            <a:endParaRPr lang="en-US"/>
          </a:p>
        </p:txBody>
      </p:sp>
    </p:spTree>
    <p:extLst>
      <p:ext uri="{BB962C8B-B14F-4D97-AF65-F5344CB8AC3E}">
        <p14:creationId xmlns:p14="http://schemas.microsoft.com/office/powerpoint/2010/main" val="208645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joining today! I hope this has been helpful as you think about and plan for your income in retirement. Please feel free to email questions through the console directly below. And take a look at other helpful information we have at </a:t>
            </a:r>
            <a:r>
              <a:rPr lang="en-US" b="1" dirty="0" err="1"/>
              <a:t>tiaa.org</a:t>
            </a:r>
            <a:r>
              <a:rPr lang="en-US" b="1" dirty="0"/>
              <a:t>/learn </a:t>
            </a:r>
            <a:r>
              <a:rPr lang="en-US" dirty="0"/>
              <a:t>as well as our other webinars on a range of topics. There’s a lot of great information available to you.</a:t>
            </a:r>
          </a:p>
        </p:txBody>
      </p:sp>
      <p:sp>
        <p:nvSpPr>
          <p:cNvPr id="4" name="Slide Number Placeholder 3"/>
          <p:cNvSpPr>
            <a:spLocks noGrp="1"/>
          </p:cNvSpPr>
          <p:nvPr>
            <p:ph type="sldNum" sz="quarter" idx="5"/>
          </p:nvPr>
        </p:nvSpPr>
        <p:spPr/>
        <p:txBody>
          <a:bodyPr/>
          <a:lstStyle/>
          <a:p>
            <a:fld id="{48E013CD-ED98-7447-BC91-79F2ECB8ECB4}" type="slidenum">
              <a:rPr lang="en-US" smtClean="0"/>
              <a:pPr/>
              <a:t>23</a:t>
            </a:fld>
            <a:endParaRPr lang="en-US"/>
          </a:p>
        </p:txBody>
      </p:sp>
    </p:spTree>
    <p:extLst>
      <p:ext uri="{BB962C8B-B14F-4D97-AF65-F5344CB8AC3E}">
        <p14:creationId xmlns:p14="http://schemas.microsoft.com/office/powerpoint/2010/main" val="1176976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E013CD-ED98-7447-BC91-79F2ECB8ECB4}" type="slidenum">
              <a:rPr lang="en-US" smtClean="0"/>
              <a:pPr/>
              <a:t>24</a:t>
            </a:fld>
            <a:endParaRPr lang="en-US"/>
          </a:p>
        </p:txBody>
      </p:sp>
    </p:spTree>
    <p:extLst>
      <p:ext uri="{BB962C8B-B14F-4D97-AF65-F5344CB8AC3E}">
        <p14:creationId xmlns:p14="http://schemas.microsoft.com/office/powerpoint/2010/main" val="589789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Ringside Narrow Book" panose="02000500000000000000" pitchFamily="2" charset="0"/>
                <a:ea typeface="Aptos" panose="020B0004020202020204" pitchFamily="34" charset="0"/>
                <a:cs typeface="Times New Roman" panose="02020603050405020304" pitchFamily="18" charset="0"/>
              </a:rPr>
              <a:t>Let’s begin by looking at the different types of retirement income and how they work.</a:t>
            </a:r>
            <a:endParaRPr lang="en-US" sz="1200" b="0" i="0" dirty="0">
              <a:latin typeface="Ringside Narrow Book" panose="02000500000000000000" pitchFamily="2" charset="0"/>
            </a:endParaRPr>
          </a:p>
        </p:txBody>
      </p:sp>
      <p:sp>
        <p:nvSpPr>
          <p:cNvPr id="4" name="Slide Number Placeholder 3"/>
          <p:cNvSpPr>
            <a:spLocks noGrp="1"/>
          </p:cNvSpPr>
          <p:nvPr>
            <p:ph type="sldNum" sz="quarter" idx="5"/>
          </p:nvPr>
        </p:nvSpPr>
        <p:spPr/>
        <p:txBody>
          <a:bodyPr/>
          <a:lstStyle/>
          <a:p>
            <a:fld id="{48E013CD-ED98-7447-BC91-79F2ECB8ECB4}" type="slidenum">
              <a:rPr lang="en-US" smtClean="0"/>
              <a:pPr/>
              <a:t>3</a:t>
            </a:fld>
            <a:endParaRPr lang="en-US"/>
          </a:p>
        </p:txBody>
      </p:sp>
    </p:spTree>
    <p:extLst>
      <p:ext uri="{BB962C8B-B14F-4D97-AF65-F5344CB8AC3E}">
        <p14:creationId xmlns:p14="http://schemas.microsoft.com/office/powerpoint/2010/main" val="281888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a:xfrm>
            <a:off x="596056" y="3435762"/>
            <a:ext cx="7864135" cy="2154436"/>
          </a:xfrm>
        </p:spPr>
        <p:txBody>
          <a:bodyPr wrap="square" lIns="0" tIns="0" rIns="0" bIns="0">
            <a:spAutoFit/>
          </a:bodyPr>
          <a:lstStyle/>
          <a:p>
            <a:pPr marL="0" marR="0">
              <a:spcBef>
                <a:spcPts val="0"/>
              </a:spcBef>
              <a:spcAft>
                <a:spcPts val="0"/>
              </a:spcAft>
            </a:pPr>
            <a:r>
              <a:rPr lang="en-US" sz="1000" kern="100" dirty="0">
                <a:effectLst/>
                <a:latin typeface="Ringside Narrow Book" panose="02000500000000000000" pitchFamily="2" charset="0"/>
                <a:ea typeface="Aptos" panose="020B0004020202020204" pitchFamily="34" charset="0"/>
                <a:cs typeface="Times New Roman" panose="02020603050405020304" pitchFamily="18" charset="0"/>
              </a:rPr>
              <a:t>First, of course, is Social Security. It provides what we call “guaranteed lifetime income,” which means once you start taking your benefits, you get monthly payments for the rest of your life. That’s money you can count on in retirement. Now some of you may not get Social Security if you’re getting state benefits instead. But for most people, Social Security will be the starting point for retirement income. </a:t>
            </a:r>
          </a:p>
          <a:p>
            <a:pPr marL="0" marR="0">
              <a:spcBef>
                <a:spcPts val="0"/>
              </a:spcBef>
              <a:spcAft>
                <a:spcPts val="0"/>
              </a:spcAft>
            </a:pPr>
            <a:endParaRPr lang="en-US" sz="1000" kern="100" dirty="0">
              <a:effectLst/>
              <a:latin typeface="Ringside Narrow Book" panose="02000500000000000000" pitchFamily="2" charset="0"/>
              <a:ea typeface="Aptos" panose="020B0004020202020204" pitchFamily="34" charset="0"/>
              <a:cs typeface="Times New Roman" panose="02020603050405020304" pitchFamily="18" charset="0"/>
            </a:endParaRPr>
          </a:p>
          <a:p>
            <a:pPr marL="0" marR="0">
              <a:spcBef>
                <a:spcPts val="0"/>
              </a:spcBef>
              <a:spcAft>
                <a:spcPts val="0"/>
              </a:spcAft>
            </a:pPr>
            <a:r>
              <a:rPr lang="en-US" sz="1000" kern="100" dirty="0">
                <a:effectLst/>
                <a:latin typeface="Ringside Narrow Book" panose="02000500000000000000" pitchFamily="2" charset="0"/>
                <a:ea typeface="Aptos" panose="020B0004020202020204" pitchFamily="34" charset="0"/>
                <a:cs typeface="Times New Roman" panose="02020603050405020304" pitchFamily="18" charset="0"/>
              </a:rPr>
              <a:t>The catch, of course, is that Social Security benefits are not nearly enough to live on for most people. On average it covers only about 40% of people’s income needs in retirement. </a:t>
            </a:r>
          </a:p>
          <a:p>
            <a:pPr marL="0" marR="0">
              <a:spcBef>
                <a:spcPts val="0"/>
              </a:spcBef>
              <a:spcAft>
                <a:spcPts val="0"/>
              </a:spcAft>
            </a:pPr>
            <a:endParaRPr lang="en-US" sz="1000" kern="100" dirty="0">
              <a:effectLst/>
              <a:latin typeface="Ringside Narrow Book" panose="02000500000000000000" pitchFamily="2" charset="0"/>
              <a:ea typeface="Aptos" panose="020B0004020202020204" pitchFamily="34" charset="0"/>
              <a:cs typeface="Times New Roman" panose="02020603050405020304" pitchFamily="18" charset="0"/>
            </a:endParaRPr>
          </a:p>
          <a:p>
            <a:pPr marL="0" marR="0">
              <a:spcBef>
                <a:spcPts val="0"/>
              </a:spcBef>
              <a:spcAft>
                <a:spcPts val="0"/>
              </a:spcAft>
            </a:pPr>
            <a:r>
              <a:rPr lang="en-US" sz="1000" kern="100" dirty="0">
                <a:effectLst/>
                <a:latin typeface="Ringside Narrow Book" panose="02000500000000000000" pitchFamily="2" charset="0"/>
                <a:ea typeface="Aptos" panose="020B0004020202020204" pitchFamily="34" charset="0"/>
                <a:cs typeface="Times New Roman" panose="02020603050405020304" pitchFamily="18" charset="0"/>
              </a:rPr>
              <a:t>[CLICK]</a:t>
            </a:r>
          </a:p>
          <a:p>
            <a:pPr marL="0" marR="0">
              <a:spcBef>
                <a:spcPts val="0"/>
              </a:spcBef>
              <a:spcAft>
                <a:spcPts val="0"/>
              </a:spcAft>
            </a:pPr>
            <a:r>
              <a:rPr lang="en-US" sz="1000" kern="100" dirty="0">
                <a:effectLst/>
                <a:latin typeface="Ringside Narrow Book" panose="02000500000000000000" pitchFamily="2" charset="0"/>
                <a:ea typeface="Aptos" panose="020B0004020202020204" pitchFamily="34" charset="0"/>
                <a:cs typeface="Times New Roman" panose="02020603050405020304" pitchFamily="18" charset="0"/>
              </a:rPr>
              <a:t>And as you can see, that percentage goes down the more money you make. So, for example, if your career average income is around $55,000, it would cover 38% of that amount in retirement. But if your career average income was at the maximum amount, at almost $137,000, it would cover only 25% of that in retirement. Beyond that the benefit doesn’t go up, so it would be even less.</a:t>
            </a:r>
          </a:p>
          <a:p>
            <a:pPr marL="0" marR="0">
              <a:spcBef>
                <a:spcPts val="0"/>
              </a:spcBef>
              <a:spcAft>
                <a:spcPts val="0"/>
              </a:spcAft>
            </a:pPr>
            <a:endParaRPr lang="en-US" sz="1000" kern="100" dirty="0">
              <a:effectLst/>
              <a:latin typeface="Ringside Narrow Book" panose="02000500000000000000" pitchFamily="2" charset="0"/>
              <a:ea typeface="Aptos" panose="020B0004020202020204" pitchFamily="34" charset="0"/>
              <a:cs typeface="Times New Roman" panose="02020603050405020304" pitchFamily="18" charset="0"/>
            </a:endParaRPr>
          </a:p>
          <a:p>
            <a:pPr marL="0" marR="0">
              <a:spcBef>
                <a:spcPts val="0"/>
              </a:spcBef>
              <a:spcAft>
                <a:spcPts val="0"/>
              </a:spcAft>
            </a:pPr>
            <a:r>
              <a:rPr lang="en-US" sz="1000" kern="100" dirty="0">
                <a:effectLst/>
                <a:latin typeface="Ringside Narrow Book" panose="02000500000000000000" pitchFamily="2" charset="0"/>
                <a:ea typeface="Aptos" panose="020B0004020202020204" pitchFamily="34" charset="0"/>
                <a:cs typeface="Times New Roman" panose="02020603050405020304" pitchFamily="18" charset="0"/>
              </a:rPr>
              <a:t>The other thing about Social Security is that the amount of your monthly income can be very different depending on when you start your benefits. We’ll talk about that a little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00" dirty="0">
              <a:effectLst/>
              <a:latin typeface="Ringside Narrow Book" panose="02000500000000000000"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00" dirty="0">
                <a:effectLst/>
                <a:latin typeface="Ringside Narrow Book" panose="02000500000000000000" pitchFamily="2" charset="0"/>
                <a:ea typeface="Aptos" panose="020B0004020202020204" pitchFamily="34" charset="0"/>
                <a:cs typeface="Times New Roman" panose="02020603050405020304" pitchFamily="18" charset="0"/>
              </a:rPr>
              <a:t>You can get an estimate of your benefits at </a:t>
            </a:r>
            <a:r>
              <a:rPr lang="en-US" sz="1000" b="1" kern="100" dirty="0" err="1">
                <a:effectLst/>
                <a:latin typeface="Ringside Narrow Book" panose="02000500000000000000" pitchFamily="2" charset="0"/>
                <a:ea typeface="Aptos" panose="020B0004020202020204" pitchFamily="34" charset="0"/>
                <a:cs typeface="Times New Roman" panose="02020603050405020304" pitchFamily="18" charset="0"/>
              </a:rPr>
              <a:t>ssa.gov</a:t>
            </a:r>
            <a:r>
              <a:rPr lang="en-US" sz="1000" kern="100" dirty="0" err="1">
                <a:effectLst/>
                <a:latin typeface="Ringside Narrow Book" panose="02000500000000000000" pitchFamily="2" charset="0"/>
                <a:ea typeface="Aptos" panose="020B0004020202020204" pitchFamily="34" charset="0"/>
                <a:cs typeface="Times New Roman" panose="02020603050405020304" pitchFamily="18" charset="0"/>
              </a:rPr>
              <a:t> to </a:t>
            </a:r>
            <a:r>
              <a:rPr lang="en-US" sz="1000" kern="100" dirty="0">
                <a:effectLst/>
                <a:latin typeface="Ringside Narrow Book" panose="02000500000000000000" pitchFamily="2" charset="0"/>
                <a:ea typeface="Aptos" panose="020B0004020202020204" pitchFamily="34" charset="0"/>
                <a:cs typeface="Times New Roman" panose="02020603050405020304" pitchFamily="18" charset="0"/>
              </a:rPr>
              <a:t>see how far Social Security will go for you. </a:t>
            </a:r>
          </a:p>
          <a:p>
            <a:pPr marL="0" marR="0">
              <a:spcBef>
                <a:spcPts val="0"/>
              </a:spcBef>
              <a:spcAft>
                <a:spcPts val="0"/>
              </a:spcAft>
            </a:pPr>
            <a:endParaRPr lang="en-US" sz="1000" dirty="0"/>
          </a:p>
        </p:txBody>
      </p:sp>
      <p:sp>
        <p:nvSpPr>
          <p:cNvPr id="4" name="Slide Number Placeholder 3"/>
          <p:cNvSpPr>
            <a:spLocks noGrp="1"/>
          </p:cNvSpPr>
          <p:nvPr>
            <p:ph type="sldNum" sz="quarter" idx="10"/>
          </p:nvPr>
        </p:nvSpPr>
        <p:spPr/>
        <p:txBody>
          <a:bodyPr/>
          <a:lstStyle/>
          <a:p>
            <a:fld id="{EACC8096-350A-8549-8326-7DB8C88DCED3}" type="slidenum">
              <a:rPr lang="en-US" smtClean="0"/>
              <a:pPr/>
              <a:t>4</a:t>
            </a:fld>
            <a:endParaRPr lang="en-US" dirty="0"/>
          </a:p>
        </p:txBody>
      </p:sp>
    </p:spTree>
    <p:extLst>
      <p:ext uri="{BB962C8B-B14F-4D97-AF65-F5344CB8AC3E}">
        <p14:creationId xmlns:p14="http://schemas.microsoft.com/office/powerpoint/2010/main" val="485284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00412"/>
            <a:ext cx="7315200" cy="3394856"/>
          </a:xfrm>
        </p:spPr>
        <p:txBody>
          <a:bodyPr/>
          <a:lstStyle/>
          <a:p>
            <a:pPr marL="0" marR="0" lvl="0" indent="0" algn="l" defTabSz="914400" rtl="0" eaLnBrk="1" fontAlgn="auto" latinLnBrk="0" hangingPunct="1">
              <a:lnSpc>
                <a:spcPct val="114000"/>
              </a:lnSpc>
              <a:spcBef>
                <a:spcPts val="0"/>
              </a:spcBef>
              <a:spcAft>
                <a:spcPts val="634"/>
              </a:spcAft>
              <a:buClrTx/>
              <a:buSzTx/>
              <a:buFontTx/>
              <a:buNone/>
              <a:tabLst/>
              <a:defRPr/>
            </a:pPr>
            <a:r>
              <a:rPr lang="en-US" sz="1200" b="0" i="0" u="none" strike="noStrike" kern="1200" dirty="0">
                <a:solidFill>
                  <a:schemeClr val="tx1"/>
                </a:solidFill>
                <a:effectLst/>
                <a:latin typeface="Arial"/>
                <a:ea typeface="+mn-ea"/>
                <a:cs typeface="+mn-cs"/>
              </a:rPr>
              <a:t>Pensions are retirement plans from an employer that also provide guaranteed lifetime income, with monthly payments for the rest of your life. Benefits are typically based on years of employment, salary and other factors. </a:t>
            </a:r>
          </a:p>
          <a:p>
            <a:pPr marL="0" marR="0" lvl="0" indent="0" algn="l" defTabSz="914400" rtl="0" eaLnBrk="1" fontAlgn="auto" latinLnBrk="0" hangingPunct="1">
              <a:lnSpc>
                <a:spcPct val="114000"/>
              </a:lnSpc>
              <a:spcBef>
                <a:spcPts val="0"/>
              </a:spcBef>
              <a:spcAft>
                <a:spcPts val="634"/>
              </a:spcAft>
              <a:buClrTx/>
              <a:buSzTx/>
              <a:buFontTx/>
              <a:buNone/>
              <a:tabLst/>
              <a:defRPr/>
            </a:pPr>
            <a:endParaRPr lang="en-US" sz="1200" b="0" i="0" u="none" strike="noStrike" kern="1200" dirty="0">
              <a:solidFill>
                <a:schemeClr val="tx1"/>
              </a:solidFill>
              <a:effectLst/>
              <a:latin typeface="Arial"/>
              <a:ea typeface="+mn-ea"/>
              <a:cs typeface="+mn-cs"/>
            </a:endParaRPr>
          </a:p>
          <a:p>
            <a:pPr marL="0" marR="0" lvl="0" indent="0" algn="l" defTabSz="914400" rtl="0" eaLnBrk="1" fontAlgn="auto" latinLnBrk="0" hangingPunct="1">
              <a:lnSpc>
                <a:spcPct val="114000"/>
              </a:lnSpc>
              <a:spcBef>
                <a:spcPts val="0"/>
              </a:spcBef>
              <a:spcAft>
                <a:spcPts val="634"/>
              </a:spcAft>
              <a:buClrTx/>
              <a:buSzTx/>
              <a:buFontTx/>
              <a:buNone/>
              <a:tabLst/>
              <a:defRPr/>
            </a:pPr>
            <a:r>
              <a:rPr lang="en-US" sz="1200" b="0" i="0" u="none" strike="noStrike" kern="1200" dirty="0">
                <a:solidFill>
                  <a:schemeClr val="tx1"/>
                </a:solidFill>
                <a:effectLst/>
                <a:latin typeface="Arial"/>
                <a:ea typeface="+mn-ea"/>
                <a:cs typeface="+mn-cs"/>
              </a:rPr>
              <a:t>While pensions used to be much more common, the number of employers offering them has declined sharply. After reaching a high in the mid-1980s, in recent years only 7% of retirement plans were employer-provided pensions. </a:t>
            </a:r>
          </a:p>
          <a:p>
            <a:pPr marL="0" marR="0" lvl="0" indent="0" algn="l" defTabSz="914400" rtl="0" eaLnBrk="1" fontAlgn="auto" latinLnBrk="0" hangingPunct="1">
              <a:lnSpc>
                <a:spcPct val="114000"/>
              </a:lnSpc>
              <a:spcBef>
                <a:spcPts val="0"/>
              </a:spcBef>
              <a:spcAft>
                <a:spcPts val="634"/>
              </a:spcAft>
              <a:buClrTx/>
              <a:buSzTx/>
              <a:buFontTx/>
              <a:buNone/>
              <a:tabLst/>
              <a:defRPr/>
            </a:pPr>
            <a:endParaRPr lang="en-US" sz="1200" b="0" i="0" u="none" strike="noStrike" kern="1200" dirty="0">
              <a:solidFill>
                <a:schemeClr val="tx1"/>
              </a:solidFill>
              <a:effectLst/>
              <a:latin typeface="Arial"/>
              <a:ea typeface="+mn-ea"/>
              <a:cs typeface="+mn-cs"/>
            </a:endParaRPr>
          </a:p>
          <a:p>
            <a:pPr marL="0" marR="0" lvl="0" indent="0" algn="l" defTabSz="914400" rtl="0" eaLnBrk="1" fontAlgn="auto" latinLnBrk="0" hangingPunct="1">
              <a:lnSpc>
                <a:spcPct val="114000"/>
              </a:lnSpc>
              <a:spcBef>
                <a:spcPts val="0"/>
              </a:spcBef>
              <a:spcAft>
                <a:spcPts val="634"/>
              </a:spcAft>
              <a:buClrTx/>
              <a:buSzTx/>
              <a:buFontTx/>
              <a:buNone/>
              <a:tabLst/>
              <a:defRPr/>
            </a:pPr>
            <a:r>
              <a:rPr lang="en-US" sz="1200" b="0" i="0" u="none" strike="noStrike" kern="1200" dirty="0">
                <a:solidFill>
                  <a:schemeClr val="tx1"/>
                </a:solidFill>
                <a:effectLst/>
                <a:latin typeface="Arial"/>
                <a:ea typeface="+mn-ea"/>
                <a:cs typeface="+mn-cs"/>
              </a:rPr>
              <a:t>In many cases, they’ve been replaced by 401(k), 403(b) and 457(b) plans, which many of you have today. </a:t>
            </a:r>
          </a:p>
          <a:p>
            <a:pPr marL="0" marR="0" lvl="0" indent="0" algn="l" defTabSz="914400" rtl="0" eaLnBrk="1" fontAlgn="auto" latinLnBrk="0" hangingPunct="1">
              <a:lnSpc>
                <a:spcPct val="114000"/>
              </a:lnSpc>
              <a:spcBef>
                <a:spcPts val="0"/>
              </a:spcBef>
              <a:spcAft>
                <a:spcPts val="634"/>
              </a:spcAft>
              <a:buClrTx/>
              <a:buSzTx/>
              <a:buFontTx/>
              <a:buNone/>
              <a:tabLst/>
              <a:defRPr/>
            </a:pPr>
            <a:endParaRPr lang="en-US" sz="1200" b="0" i="0" u="none" strike="noStrike" kern="1200" dirty="0">
              <a:solidFill>
                <a:schemeClr val="tx1"/>
              </a:solidFill>
              <a:effectLst/>
              <a:latin typeface="Arial"/>
              <a:ea typeface="+mn-ea"/>
              <a:cs typeface="+mn-cs"/>
            </a:endParaRPr>
          </a:p>
          <a:p>
            <a:pPr marL="0" marR="0" lvl="0" indent="0" algn="l" defTabSz="914400" rtl="0" eaLnBrk="1" fontAlgn="auto" latinLnBrk="0" hangingPunct="1">
              <a:lnSpc>
                <a:spcPct val="114000"/>
              </a:lnSpc>
              <a:spcBef>
                <a:spcPts val="0"/>
              </a:spcBef>
              <a:spcAft>
                <a:spcPts val="634"/>
              </a:spcAft>
              <a:buClrTx/>
              <a:buSzTx/>
              <a:buFontTx/>
              <a:buNone/>
              <a:tabLst/>
              <a:defRPr/>
            </a:pPr>
            <a:r>
              <a:rPr lang="en-US" sz="1200" b="0" i="0" u="none" strike="noStrike" kern="1200" dirty="0">
                <a:solidFill>
                  <a:schemeClr val="tx1"/>
                </a:solidFill>
                <a:effectLst/>
                <a:latin typeface="Arial"/>
                <a:ea typeface="+mn-ea"/>
                <a:cs typeface="+mn-cs"/>
              </a:rPr>
              <a:t>Of course, some of you may still have a pension in addition to or instead of Social Security—or in addition to a separate retirement account—but the majority of people now have their own retirement accounts instead.</a:t>
            </a:r>
          </a:p>
        </p:txBody>
      </p:sp>
      <p:sp>
        <p:nvSpPr>
          <p:cNvPr id="4" name="Slide Number Placeholder 3"/>
          <p:cNvSpPr>
            <a:spLocks noGrp="1"/>
          </p:cNvSpPr>
          <p:nvPr>
            <p:ph type="sldNum" sz="quarter" idx="5"/>
          </p:nvPr>
        </p:nvSpPr>
        <p:spPr/>
        <p:txBody>
          <a:bodyPr/>
          <a:lstStyle/>
          <a:p>
            <a:fld id="{48E013CD-ED98-7447-BC91-79F2ECB8ECB4}" type="slidenum">
              <a:rPr lang="en-US" smtClean="0"/>
              <a:pPr/>
              <a:t>5</a:t>
            </a:fld>
            <a:endParaRPr lang="en-US"/>
          </a:p>
        </p:txBody>
      </p:sp>
    </p:spTree>
    <p:extLst>
      <p:ext uri="{BB962C8B-B14F-4D97-AF65-F5344CB8AC3E}">
        <p14:creationId xmlns:p14="http://schemas.microsoft.com/office/powerpoint/2010/main" val="4155824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ts val="0"/>
              </a:spcBef>
              <a:spcAft>
                <a:spcPts val="600"/>
              </a:spcAft>
              <a:buClrTx/>
              <a:buSzTx/>
              <a:buFont typeface="Arial" panose="020B0604020202020204" pitchFamily="34" charset="0"/>
              <a:buNone/>
              <a:tabLst/>
              <a:defRPr/>
            </a:pPr>
            <a:r>
              <a:rPr lang="en-US" sz="1200" kern="100" dirty="0">
                <a:effectLst/>
                <a:latin typeface="Ringside Narrow Book" panose="02000500000000000000" pitchFamily="2" charset="0"/>
                <a:ea typeface="Aptos" panose="020B0004020202020204" pitchFamily="34" charset="0"/>
                <a:cs typeface="Times New Roman" panose="02020603050405020304" pitchFamily="18" charset="0"/>
              </a:rPr>
              <a:t>So as I’ve just said, for most people, your own retirement plan investments may be covering the majority of what you need in retirement. You may also have monthly retirement income from things </a:t>
            </a:r>
            <a:r>
              <a:rPr lang="en-US" sz="1200" b="0" dirty="0"/>
              <a:t>like a job or small business, alimony or rental income, but most people will rely on their savings</a:t>
            </a:r>
            <a:r>
              <a:rPr lang="en-US" sz="1200" b="0" i="0" u="none" strike="noStrike" kern="1200" dirty="0">
                <a:solidFill>
                  <a:schemeClr val="tx1"/>
                </a:solidFill>
                <a:effectLst/>
                <a:latin typeface="Arial"/>
                <a:ea typeface="+mn-ea"/>
                <a:cs typeface="+mn-cs"/>
              </a:rPr>
              <a:t>.</a:t>
            </a:r>
            <a:endParaRPr lang="en-US" sz="1200" kern="100" dirty="0">
              <a:effectLst/>
              <a:latin typeface="Ringside Narrow Book" panose="02000500000000000000" pitchFamily="2" charset="0"/>
              <a:ea typeface="Aptos" panose="020B0004020202020204" pitchFamily="34" charset="0"/>
              <a:cs typeface="Times New Roman" panose="02020603050405020304" pitchFamily="18" charset="0"/>
            </a:endParaRPr>
          </a:p>
          <a:p>
            <a:pPr marL="0" marR="0" lvl="0" indent="0" algn="l" defTabSz="457200" rtl="0" eaLnBrk="1" fontAlgn="base" latinLnBrk="0" hangingPunct="1">
              <a:spcBef>
                <a:spcPts val="0"/>
              </a:spcBef>
              <a:spcAft>
                <a:spcPts val="600"/>
              </a:spcAft>
              <a:buClrTx/>
              <a:buSzTx/>
              <a:buFont typeface="Arial" panose="020B0604020202020204" pitchFamily="34" charset="0"/>
              <a:buNone/>
              <a:tabLst/>
              <a:defRPr/>
            </a:pPr>
            <a:endParaRPr lang="en-US" sz="1200" kern="100" dirty="0">
              <a:effectLst/>
              <a:latin typeface="Ringside Narrow Book" panose="02000500000000000000" pitchFamily="2" charset="0"/>
              <a:ea typeface="Aptos" panose="020B0004020202020204" pitchFamily="34" charset="0"/>
              <a:cs typeface="Times New Roman" panose="02020603050405020304" pitchFamily="18" charset="0"/>
            </a:endParaRPr>
          </a:p>
          <a:p>
            <a:pPr marL="0" marR="0" lvl="0" indent="0" algn="l" defTabSz="457200" rtl="0" eaLnBrk="1" fontAlgn="base" latinLnBrk="0" hangingPunct="1">
              <a:spcBef>
                <a:spcPts val="0"/>
              </a:spcBef>
              <a:spcAft>
                <a:spcPts val="600"/>
              </a:spcAft>
              <a:buClrTx/>
              <a:buSzTx/>
              <a:buFont typeface="Arial" panose="020B0604020202020204" pitchFamily="34" charset="0"/>
              <a:buNone/>
              <a:tabLst/>
              <a:defRPr/>
            </a:pPr>
            <a:r>
              <a:rPr lang="en-US" sz="1200" kern="100" dirty="0">
                <a:effectLst/>
                <a:latin typeface="Ringside Narrow Book" panose="02000500000000000000" pitchFamily="2" charset="0"/>
                <a:ea typeface="Aptos" panose="020B0004020202020204" pitchFamily="34" charset="0"/>
                <a:cs typeface="Times New Roman" panose="02020603050405020304" pitchFamily="18" charset="0"/>
              </a:rPr>
              <a:t>Retirement plans like 401(k)s and 403(b)s are very flexible—any money you put in them is immediately yours, you can take the money with you if you leave your job, and you control how your money is invested. Your employer may contribute as well. And there’s great opportunity for growth on your savings, especially when you start saving early and get the benefits of compounding that can really multiply your savings over time. </a:t>
            </a:r>
          </a:p>
          <a:p>
            <a:pPr marL="0" marR="0" lvl="0" indent="0" algn="l" defTabSz="457200" rtl="0" eaLnBrk="1" fontAlgn="base" latinLnBrk="0" hangingPunct="1">
              <a:spcBef>
                <a:spcPts val="0"/>
              </a:spcBef>
              <a:spcAft>
                <a:spcPts val="600"/>
              </a:spcAft>
              <a:buClrTx/>
              <a:buSzTx/>
              <a:buFont typeface="Arial" panose="020B0604020202020204" pitchFamily="34" charset="0"/>
              <a:buNone/>
              <a:tabLst/>
              <a:defRPr/>
            </a:pPr>
            <a:endParaRPr lang="en-US" sz="1200" kern="100" dirty="0">
              <a:effectLst/>
              <a:latin typeface="Ringside Narrow Book" panose="02000500000000000000" pitchFamily="2" charset="0"/>
              <a:ea typeface="Aptos" panose="020B0004020202020204" pitchFamily="34" charset="0"/>
              <a:cs typeface="Times New Roman" panose="02020603050405020304" pitchFamily="18" charset="0"/>
            </a:endParaRPr>
          </a:p>
          <a:p>
            <a:pPr marL="0" marR="0" lvl="0" indent="0" algn="l" defTabSz="457200" rtl="0" eaLnBrk="1" fontAlgn="base" latinLnBrk="0" hangingPunct="1">
              <a:spcBef>
                <a:spcPts val="0"/>
              </a:spcBef>
              <a:spcAft>
                <a:spcPts val="600"/>
              </a:spcAft>
              <a:buClrTx/>
              <a:buSzTx/>
              <a:buFont typeface="Arial" panose="020B0604020202020204" pitchFamily="34" charset="0"/>
              <a:buNone/>
              <a:tabLst/>
              <a:defRPr/>
            </a:pPr>
            <a:r>
              <a:rPr lang="en-US" sz="1200" kern="100" dirty="0">
                <a:effectLst/>
                <a:latin typeface="Ringside Narrow Book" panose="02000500000000000000" pitchFamily="2" charset="0"/>
                <a:ea typeface="Aptos" panose="020B0004020202020204" pitchFamily="34" charset="0"/>
                <a:cs typeface="Times New Roman" panose="02020603050405020304" pitchFamily="18" charset="0"/>
              </a:rPr>
              <a:t>The flip side, of course, is that there’s also risk since your savings is invested in the financial markets. And we all know how nerve-wracking it is when markets drop. In retirement, there are no guarantees that your savings will last your lifetime, especially since you don’t know how long you’ll live. And since you have to manage your investments until you need the money and decide how you’ll pay yourself in retirement, if you’re like many people, you might not feel confident about how to do this. </a:t>
            </a:r>
          </a:p>
          <a:p>
            <a:pPr marL="0" marR="0" lvl="0" indent="0" algn="l" defTabSz="457200" rtl="0" eaLnBrk="1" fontAlgn="base" latinLnBrk="0" hangingPunct="1">
              <a:spcBef>
                <a:spcPts val="0"/>
              </a:spcBef>
              <a:spcAft>
                <a:spcPts val="600"/>
              </a:spcAft>
              <a:buClrTx/>
              <a:buSzTx/>
              <a:buFont typeface="Arial" panose="020B0604020202020204" pitchFamily="34" charset="0"/>
              <a:buNone/>
              <a:tabLst/>
              <a:defRPr/>
            </a:pPr>
            <a:endParaRPr lang="en-US" sz="1200" kern="100" dirty="0">
              <a:effectLst/>
              <a:latin typeface="Ringside Narrow Book" panose="02000500000000000000" pitchFamily="2" charset="0"/>
              <a:ea typeface="Aptos" panose="020B0004020202020204" pitchFamily="34" charset="0"/>
              <a:cs typeface="Times New Roman" panose="02020603050405020304" pitchFamily="18" charset="0"/>
            </a:endParaRPr>
          </a:p>
          <a:p>
            <a:pPr marL="0" marR="0" lvl="0" indent="0" algn="l" defTabSz="457200" rtl="0" eaLnBrk="1" fontAlgn="base" latinLnBrk="0" hangingPunct="1">
              <a:spcBef>
                <a:spcPts val="0"/>
              </a:spcBef>
              <a:spcAft>
                <a:spcPts val="600"/>
              </a:spcAft>
              <a:buClrTx/>
              <a:buSzTx/>
              <a:buFont typeface="Arial" panose="020B0604020202020204" pitchFamily="34" charset="0"/>
              <a:buNone/>
              <a:tabLst/>
              <a:defRPr/>
            </a:pPr>
            <a:r>
              <a:rPr lang="en-US" sz="1200" kern="100" dirty="0">
                <a:effectLst/>
                <a:latin typeface="Ringside Narrow Book" panose="02000500000000000000" pitchFamily="2" charset="0"/>
                <a:ea typeface="Aptos" panose="020B0004020202020204" pitchFamily="34" charset="0"/>
                <a:cs typeface="Times New Roman" panose="02020603050405020304" pitchFamily="18" charset="0"/>
              </a:rPr>
              <a:t>Now there are many investment solutions that can help you manage your investments, and retirement providers can help you figure out how to withdraw your money to make it last. But having enough money in retirement is still a question for many people, especially when you’re looking at less than half of your income being guaranteed through Social Security. </a:t>
            </a:r>
          </a:p>
          <a:p>
            <a:pPr marL="0" marR="0" lvl="0" indent="0" algn="l" defTabSz="457200" rtl="0" eaLnBrk="1" fontAlgn="base" latinLnBrk="0" hangingPunct="1">
              <a:spcBef>
                <a:spcPts val="0"/>
              </a:spcBef>
              <a:spcAft>
                <a:spcPts val="600"/>
              </a:spcAft>
              <a:buClrTx/>
              <a:buSzTx/>
              <a:buFont typeface="Arial" panose="020B0604020202020204" pitchFamily="34" charset="0"/>
              <a:buNone/>
              <a:tabLst/>
              <a:defRPr/>
            </a:pPr>
            <a:endParaRPr lang="en-US" sz="1200" kern="100" dirty="0">
              <a:effectLst/>
              <a:latin typeface="Ringside Narrow Book" panose="02000500000000000000"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Ringside Narrow Book" panose="02000500000000000000" pitchFamily="2" charset="0"/>
                <a:ea typeface="Aptos" panose="020B0004020202020204" pitchFamily="34" charset="0"/>
                <a:cs typeface="Times New Roman" panose="02020603050405020304" pitchFamily="18" charset="0"/>
              </a:rPr>
              <a:t>That’s where another option for retirement income comes in.</a:t>
            </a:r>
          </a:p>
        </p:txBody>
      </p:sp>
      <p:sp>
        <p:nvSpPr>
          <p:cNvPr id="4" name="Slide Number Placeholder 3"/>
          <p:cNvSpPr>
            <a:spLocks noGrp="1"/>
          </p:cNvSpPr>
          <p:nvPr>
            <p:ph type="sldNum" sz="quarter" idx="5"/>
          </p:nvPr>
        </p:nvSpPr>
        <p:spPr/>
        <p:txBody>
          <a:bodyPr/>
          <a:lstStyle/>
          <a:p>
            <a:fld id="{48E013CD-ED98-7447-BC91-79F2ECB8ECB4}" type="slidenum">
              <a:rPr lang="en-US" smtClean="0"/>
              <a:pPr/>
              <a:t>6</a:t>
            </a:fld>
            <a:endParaRPr lang="en-US"/>
          </a:p>
        </p:txBody>
      </p:sp>
    </p:spTree>
    <p:extLst>
      <p:ext uri="{BB962C8B-B14F-4D97-AF65-F5344CB8AC3E}">
        <p14:creationId xmlns:p14="http://schemas.microsoft.com/office/powerpoint/2010/main" val="737421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0" dirty="0">
                <a:solidFill>
                  <a:srgbClr val="262626"/>
                </a:solidFill>
                <a:effectLst/>
                <a:ea typeface="Times New Roman" panose="02020603050405020304" pitchFamily="18" charset="0"/>
                <a:cs typeface="Aptos" panose="020B0004020202020204" pitchFamily="34" charset="0"/>
              </a:rPr>
              <a:t>It’s called a fixed annuity, and it can provide guaranteed lifetime income. It’s a savings option that doesn’t go down in value, isn’t tied to the ups and downs of the market, is guaranteed to grow while you’re saving and can provide guaranteed retirement checks for the rest of your life. </a:t>
            </a:r>
            <a:r>
              <a:rPr lang="en-US" sz="1000" kern="100" dirty="0">
                <a:solidFill>
                  <a:srgbClr val="222222"/>
                </a:solidFill>
                <a:effectLst/>
                <a:highlight>
                  <a:srgbClr val="FFFFFF"/>
                </a:highlight>
                <a:ea typeface="Aptos" panose="020B0004020202020204" pitchFamily="34" charset="0"/>
                <a:cs typeface="Aptos" panose="020B0004020202020204" pitchFamily="34" charset="0"/>
              </a:rPr>
              <a:t>Having an extra source of guaranteed income in your financial mix may give you greater peace of mind to know that more of your expenses later in life will be covered no matter what.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00" dirty="0">
              <a:solidFill>
                <a:srgbClr val="222222"/>
              </a:solidFill>
              <a:effectLst/>
              <a:highlight>
                <a:srgbClr val="FFFFFF"/>
              </a:highlight>
              <a:ea typeface="Aptos" panose="020B0004020202020204" pitchFamily="34" charset="0"/>
              <a:cs typeface="Aptos" panose="020B0004020202020204" pitchFamily="34" charset="0"/>
            </a:endParaRPr>
          </a:p>
          <a:p>
            <a:pPr marL="0" marR="0" lvl="0" indent="0" algn="l" defTabSz="457200" rtl="0" eaLnBrk="1" fontAlgn="auto" latinLnBrk="0" hangingPunct="1">
              <a:lnSpc>
                <a:spcPct val="114000"/>
              </a:lnSpc>
              <a:spcBef>
                <a:spcPts val="0"/>
              </a:spcBef>
              <a:spcAft>
                <a:spcPts val="634"/>
              </a:spcAft>
              <a:buClrTx/>
              <a:buSzTx/>
              <a:buFont typeface="Arial" panose="020B0604020202020204" pitchFamily="34" charset="0"/>
              <a:buNone/>
              <a:tabLst/>
              <a:defRPr/>
            </a:pPr>
            <a:r>
              <a:rPr lang="en-US" sz="1000" dirty="0">
                <a:latin typeface="Arial" panose="020B0604020202020204" pitchFamily="34" charset="0"/>
                <a:cs typeface="Arial" panose="020B0604020202020204" pitchFamily="34" charset="0"/>
              </a:rPr>
              <a:t>Of course, annuities are not new. They’ve been around a long time. We’ve been providing them here at TIAA for more than 100 years. In fact, many of you may already be saving in our annuities. But since 2019, when Congress passed legislation that made it easier for employers to offer annuities as part of their retirement plans, the popularity of annuities has been growing. In fact, we helped lead this change, because we understand the value of guaranteed income for life for retirees. It helps provide greater security in retirement that </a:t>
            </a:r>
            <a:r>
              <a:rPr lang="en-US" sz="1000" dirty="0"/>
              <a:t>many people are looking for today.  </a:t>
            </a:r>
            <a:endParaRPr lang="en-US" sz="10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14000"/>
              </a:lnSpc>
              <a:spcBef>
                <a:spcPts val="0"/>
              </a:spcBef>
              <a:spcAft>
                <a:spcPts val="634"/>
              </a:spcAft>
              <a:buClrTx/>
              <a:buSzTx/>
              <a:buFont typeface="Arial" panose="020B0604020202020204" pitchFamily="34" charset="0"/>
              <a:buNone/>
              <a:tabLst/>
              <a:defRPr/>
            </a:pPr>
            <a:endParaRPr lang="en-US" sz="10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14000"/>
              </a:lnSpc>
              <a:spcBef>
                <a:spcPts val="0"/>
              </a:spcBef>
              <a:spcAft>
                <a:spcPts val="634"/>
              </a:spcAft>
              <a:buClrTx/>
              <a:buSzTx/>
              <a:buFont typeface="Arial" panose="020B0604020202020204" pitchFamily="34" charset="0"/>
              <a:buNone/>
              <a:tabLst/>
              <a:defRPr/>
            </a:pPr>
            <a:r>
              <a:rPr lang="en-US" sz="1000" dirty="0">
                <a:latin typeface="Arial" panose="020B0604020202020204" pitchFamily="34" charset="0"/>
                <a:cs typeface="Arial" panose="020B0604020202020204" pitchFamily="34" charset="0"/>
              </a:rPr>
              <a:t>So while TIAA customers have seen the benefits of lifetime income from an annuity for a long time, more and more retirement professionals are encouraging people to include annuities as part of their income strategy for retirement. And annuities today are more flexible than ever, with options that can help provide additional security not just for you but for your loved ones as well.</a:t>
            </a:r>
          </a:p>
        </p:txBody>
      </p:sp>
      <p:sp>
        <p:nvSpPr>
          <p:cNvPr id="4" name="Slide Number Placeholder 3"/>
          <p:cNvSpPr>
            <a:spLocks noGrp="1"/>
          </p:cNvSpPr>
          <p:nvPr>
            <p:ph type="sldNum" sz="quarter" idx="5"/>
          </p:nvPr>
        </p:nvSpPr>
        <p:spPr/>
        <p:txBody>
          <a:bodyPr/>
          <a:lstStyle/>
          <a:p>
            <a:fld id="{48E013CD-ED98-7447-BC91-79F2ECB8ECB4}" type="slidenum">
              <a:rPr lang="en-US" smtClean="0"/>
              <a:pPr/>
              <a:t>7</a:t>
            </a:fld>
            <a:endParaRPr lang="en-US"/>
          </a:p>
        </p:txBody>
      </p:sp>
    </p:spTree>
    <p:extLst>
      <p:ext uri="{BB962C8B-B14F-4D97-AF65-F5344CB8AC3E}">
        <p14:creationId xmlns:p14="http://schemas.microsoft.com/office/powerpoint/2010/main" val="2276787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rgbClr val="222222"/>
                </a:solidFill>
                <a:effectLst/>
                <a:highlight>
                  <a:srgbClr val="FFFFFF"/>
                </a:highlight>
                <a:ea typeface="Aptos" panose="020B0004020202020204" pitchFamily="34" charset="0"/>
                <a:cs typeface="Aptos" panose="020B0004020202020204" pitchFamily="34" charset="0"/>
              </a:rPr>
              <a:t>Now it’s important to remember that you still have to save for this opportunity for guaranteed retirement income. How does it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00" cap="none" normalizeH="0" baseline="0" noProof="0" dirty="0">
              <a:ln>
                <a:noFill/>
              </a:ln>
              <a:solidFill>
                <a:srgbClr val="222222"/>
              </a:solidFill>
              <a:effectLst/>
              <a:highlight>
                <a:srgbClr val="FFFFFF"/>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normalizeH="0" baseline="0" noProof="0" dirty="0">
                <a:ln>
                  <a:noFill/>
                </a:ln>
                <a:solidFill>
                  <a:prstClr val="black"/>
                </a:solidFill>
                <a:effectLst/>
                <a:highlight>
                  <a:srgbClr val="FFFFFF"/>
                </a:highlight>
                <a:uLnTx/>
                <a:uFillTx/>
                <a:latin typeface="Arial" panose="020B0604020202020204" pitchFamily="34" charset="0"/>
                <a:ea typeface="+mn-ea"/>
                <a:cs typeface="Arial" panose="020B0604020202020204" pitchFamily="34" charset="0"/>
              </a:rPr>
              <a:t>I</a:t>
            </a:r>
            <a:r>
              <a:rPr kumimoji="0" lang="en-US" sz="1200" b="0" i="0" u="none" strike="noStrike" kern="0" cap="none"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 a fixed annuity is available in your retirement plan</a:t>
            </a:r>
            <a:r>
              <a:rPr lang="en-US" sz="1200" kern="100" dirty="0">
                <a:solidFill>
                  <a:srgbClr val="222222"/>
                </a:solidFill>
                <a:effectLst/>
                <a:highlight>
                  <a:srgbClr val="FFFFFF"/>
                </a:highlight>
                <a:ea typeface="Aptos" panose="020B0004020202020204" pitchFamily="34" charset="0"/>
                <a:cs typeface="Aptos" panose="020B0004020202020204" pitchFamily="34" charset="0"/>
              </a:rPr>
              <a:t>, consider </a:t>
            </a:r>
            <a:r>
              <a:rPr kumimoji="0" lang="en-US" sz="1200" b="0" i="0" u="none" strike="noStrike" kern="0" cap="none"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putting some of your contributions into an annuity as well as in your other investments. </a:t>
            </a:r>
            <a:r>
              <a:rPr lang="en-US" sz="1200" kern="0" dirty="0">
                <a:solidFill>
                  <a:srgbClr val="262626"/>
                </a:solidFill>
                <a:effectLst/>
                <a:ea typeface="Times New Roman" panose="02020603050405020304" pitchFamily="18" charset="0"/>
                <a:cs typeface="Aptos" panose="020B0004020202020204" pitchFamily="34" charset="0"/>
              </a:rPr>
              <a:t>Most TIAA retirement plans offer this as an option along with your other investments. And like I said, you may already be doing this.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your retirement plan doesn’t offer a fixed annuity, you can buy one from banks and insurance companies, a lot like you would buy a mutual fund or certificate of deposit, or CD. You may also be able to get a fixed annuity through an individual retirement account, or IRA. TIAA IRAs, for example, offer this.  </a:t>
            </a:r>
          </a:p>
          <a:p>
            <a:pPr marL="0" marR="0" lvl="0" indent="0" algn="l" defTabSz="457200" rtl="0" eaLnBrk="1" fontAlgn="auto" latinLnBrk="0" hangingPunct="1">
              <a:lnSpc>
                <a:spcPct val="114000"/>
              </a:lnSpc>
              <a:spcBef>
                <a:spcPts val="0"/>
              </a:spcBef>
              <a:spcAft>
                <a:spcPts val="634"/>
              </a:spcAft>
              <a:buClrTx/>
              <a:buSzTx/>
              <a:buFont typeface="Arial" panose="020B0604020202020204" pitchFamily="34" charset="0"/>
              <a:buNone/>
              <a:tabLst/>
              <a:defRPr/>
            </a:pPr>
            <a:endParaRPr kumimoji="0" lang="en-US" sz="1200" b="0" i="0" u="none" strike="noStrike" kern="0" cap="none"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14000"/>
              </a:lnSpc>
              <a:spcBef>
                <a:spcPts val="0"/>
              </a:spcBef>
              <a:spcAft>
                <a:spcPts val="634"/>
              </a:spcAft>
              <a:buClrTx/>
              <a:buSzTx/>
              <a:buFont typeface="Arial" panose="020B0604020202020204" pitchFamily="34" charset="0"/>
              <a:buNone/>
              <a:tabLst/>
              <a:defRPr/>
            </a:pPr>
            <a:r>
              <a:rPr kumimoji="0" lang="en-US" sz="1200" b="0" i="0" u="none" strike="noStrike" kern="0" cap="none"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a:t>
            </a:r>
          </a:p>
          <a:p>
            <a:pPr marL="0" marR="0" lvl="0" indent="0" algn="l" defTabSz="457200" rtl="0" eaLnBrk="1" fontAlgn="auto" latinLnBrk="0" hangingPunct="1">
              <a:lnSpc>
                <a:spcPct val="114000"/>
              </a:lnSpc>
              <a:spcBef>
                <a:spcPts val="0"/>
              </a:spcBef>
              <a:spcAft>
                <a:spcPts val="634"/>
              </a:spcAft>
              <a:buClrTx/>
              <a:buSzTx/>
              <a:buFont typeface="Arial" panose="020B0604020202020204" pitchFamily="34" charset="0"/>
              <a:buNone/>
              <a:tabLst/>
              <a:defRPr/>
            </a:pPr>
            <a:r>
              <a:rPr kumimoji="0" lang="en-US" sz="1200" b="0" i="0" u="none" strike="noStrike" kern="0" cap="none"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Once you have money going in, your savings is guaranteed to grow every day no matter what happens in the markets, as I mentioned before.</a:t>
            </a:r>
          </a:p>
          <a:p>
            <a:pPr marL="0" marR="0" lvl="0" indent="0" algn="l" defTabSz="457200" rtl="0" eaLnBrk="1" fontAlgn="auto" latinLnBrk="0" hangingPunct="1">
              <a:lnSpc>
                <a:spcPct val="114000"/>
              </a:lnSpc>
              <a:spcBef>
                <a:spcPts val="0"/>
              </a:spcBef>
              <a:spcAft>
                <a:spcPts val="634"/>
              </a:spcAft>
              <a:buClrTx/>
              <a:buSzTx/>
              <a:buFont typeface="Arial" panose="020B0604020202020204" pitchFamily="34" charset="0"/>
              <a:buNone/>
              <a:tabLst/>
              <a:defRPr/>
            </a:pPr>
            <a:r>
              <a:rPr kumimoji="0" lang="en-US" sz="1200" b="0" i="0" u="none" strike="noStrike" kern="0" cap="none"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14000"/>
              </a:lnSpc>
              <a:spcBef>
                <a:spcPts val="0"/>
              </a:spcBef>
              <a:spcAft>
                <a:spcPts val="634"/>
              </a:spcAft>
              <a:buClrTx/>
              <a:buSzTx/>
              <a:buFont typeface="Arial" panose="020B0604020202020204" pitchFamily="34" charset="0"/>
              <a:buNone/>
              <a:tabLst/>
              <a:defRPr/>
            </a:pPr>
            <a:r>
              <a:rPr lang="en-US" sz="1200" dirty="0">
                <a:latin typeface="Arial" charset="0"/>
                <a:ea typeface="MS PGothic" charset="0"/>
                <a:cs typeface="Arial" charset="0"/>
              </a:rPr>
              <a:t>[CLICK]</a:t>
            </a:r>
          </a:p>
          <a:p>
            <a:pPr marL="0" marR="0" lvl="0" indent="0" algn="l" defTabSz="457200" rtl="0" eaLnBrk="1" fontAlgn="auto" latinLnBrk="0" hangingPunct="1">
              <a:lnSpc>
                <a:spcPct val="114000"/>
              </a:lnSpc>
              <a:spcBef>
                <a:spcPts val="0"/>
              </a:spcBef>
              <a:spcAft>
                <a:spcPts val="634"/>
              </a:spcAft>
              <a:buClrTx/>
              <a:buSzTx/>
              <a:buFont typeface="Arial" panose="020B0604020202020204" pitchFamily="34" charset="0"/>
              <a:buNone/>
              <a:tabLst/>
              <a:defRPr/>
            </a:pPr>
            <a:r>
              <a:rPr lang="en-US" sz="1200" dirty="0">
                <a:latin typeface="Arial" charset="0"/>
                <a:ea typeface="MS PGothic" charset="0"/>
                <a:cs typeface="Arial" charset="0"/>
              </a:rPr>
              <a:t>Then, when you’re ready to retire, you can take some or all of your fixed annuity savings and annuitize it, which simply means convert it into guaranteed monthly retirement checks that last for the rest of your life, no matter how long you live. </a:t>
            </a:r>
            <a:endParaRPr lang="en-US" sz="1200" dirty="0">
              <a:effectLst/>
            </a:endParaRPr>
          </a:p>
        </p:txBody>
      </p:sp>
      <p:sp>
        <p:nvSpPr>
          <p:cNvPr id="4" name="Slide Number Placeholder 3"/>
          <p:cNvSpPr>
            <a:spLocks noGrp="1"/>
          </p:cNvSpPr>
          <p:nvPr>
            <p:ph type="sldNum" sz="quarter" idx="5"/>
          </p:nvPr>
        </p:nvSpPr>
        <p:spPr/>
        <p:txBody>
          <a:bodyPr/>
          <a:lstStyle/>
          <a:p>
            <a:fld id="{48E013CD-ED98-7447-BC91-79F2ECB8ECB4}" type="slidenum">
              <a:rPr lang="en-US" smtClean="0"/>
              <a:pPr/>
              <a:t>8</a:t>
            </a:fld>
            <a:endParaRPr lang="en-US"/>
          </a:p>
        </p:txBody>
      </p:sp>
    </p:spTree>
    <p:extLst>
      <p:ext uri="{BB962C8B-B14F-4D97-AF65-F5344CB8AC3E}">
        <p14:creationId xmlns:p14="http://schemas.microsoft.com/office/powerpoint/2010/main" val="3406015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rPr>
              <a:t>Let’s look at a quick example so you can see how it works. </a:t>
            </a:r>
          </a:p>
          <a:p>
            <a:endParaRPr lang="en-US"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rPr>
              <a:t>Let’s imagine two twin sisters, Tara and Rachel. They both are retiring at age 65. </a:t>
            </a:r>
            <a:r>
              <a:rPr lang="en-US" dirty="0">
                <a:latin typeface="Ringside Narrow Book" panose="02000500000000000000" pitchFamily="2" charset="0"/>
              </a:rPr>
              <a:t>Tara takes $100,000 of her savings and converts it to guaranteed lifetime income through a fixed annuity.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Ringside Narrow Book" panose="02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Ringside Narrow Book" panose="02000500000000000000" pitchFamily="2" charset="0"/>
              </a:rPr>
              <a:t>Rachel decides to keep her $100,000 and take regular withdrawals. This example is based on an interest rate of 5.15%.</a:t>
            </a:r>
          </a:p>
          <a:p>
            <a:endParaRPr lang="en-US"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Ringside Narrow Book" panose="02000500000000000000" pitchFamily="2" charset="0"/>
              </a:rPr>
              <a:t>[CLICK]</a:t>
            </a:r>
          </a:p>
          <a:p>
            <a:r>
              <a:rPr lang="en-US" dirty="0">
                <a:solidFill>
                  <a:srgbClr val="000000"/>
                </a:solidFill>
                <a:effectLst/>
              </a:rPr>
              <a:t>Tara’s lifetime income payment comes out to $633/month or about $7,600 a year. </a:t>
            </a:r>
          </a:p>
          <a:p>
            <a:endParaRPr lang="en-US"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rPr>
              <a:t>[CLICK]</a:t>
            </a:r>
          </a:p>
          <a:p>
            <a:r>
              <a:rPr lang="en-US" dirty="0">
                <a:solidFill>
                  <a:srgbClr val="000000"/>
                </a:solidFill>
                <a:effectLst/>
              </a:rPr>
              <a:t>Rachel wants the same amount of income but wants to keep her $100,000. So she decides to just withdraw $7,600 annually. That’s a withdrawal rate of 7.6%. If the interest rate is 5.15%, that means she’s taking more out than she’s earning. And she's taking out more than the 4% withdrawal rate that’s a common rule of thumb for withdrawals in retirement. </a:t>
            </a:r>
          </a:p>
          <a:p>
            <a:endParaRPr lang="en-US" dirty="0">
              <a:solidFill>
                <a:srgbClr val="000000"/>
              </a:solidFill>
              <a:effectLst/>
            </a:endParaRPr>
          </a:p>
          <a:p>
            <a:r>
              <a:rPr lang="en-US" dirty="0">
                <a:solidFill>
                  <a:srgbClr val="000000"/>
                </a:solidFill>
                <a:effectLst/>
              </a:rPr>
              <a:t>[CLICK]</a:t>
            </a:r>
          </a:p>
          <a:p>
            <a:r>
              <a:rPr lang="en-US" dirty="0">
                <a:solidFill>
                  <a:srgbClr val="000000"/>
                </a:solidFill>
                <a:effectLst/>
              </a:rPr>
              <a:t>So at this rate, Rachel’s account balance runs out when she’s 87, while Tara’s income will continue for as long as she lives.</a:t>
            </a:r>
          </a:p>
          <a:p>
            <a:endParaRPr lang="en-US" dirty="0">
              <a:solidFill>
                <a:srgbClr val="000000"/>
              </a:solidFill>
              <a:effectLst/>
            </a:endParaRPr>
          </a:p>
          <a:p>
            <a:r>
              <a:rPr lang="en-US" dirty="0">
                <a:solidFill>
                  <a:srgbClr val="000000"/>
                </a:solidFill>
                <a:effectLst/>
              </a:rPr>
              <a:t>This example is based on a TIAA fixed annuity. While it’s hypothetical and not a guarantee of any certain payout rate, it illustrates the strength of TIAA’s fixed annuity. We've been able to offer higher rates because of the large number of people in our annuity and the nature of our investments, which take advantage of pooled risk for long-term sustainability. So you’re not taking on the risk alone.  </a:t>
            </a:r>
          </a:p>
          <a:p>
            <a:r>
              <a:rPr lang="en-US" dirty="0">
                <a:solidFill>
                  <a:srgbClr val="000000"/>
                </a:solidFill>
                <a:effectLst/>
              </a:rPr>
              <a:t> </a:t>
            </a:r>
          </a:p>
        </p:txBody>
      </p:sp>
      <p:sp>
        <p:nvSpPr>
          <p:cNvPr id="4" name="Slide Number Placeholder 3"/>
          <p:cNvSpPr>
            <a:spLocks noGrp="1"/>
          </p:cNvSpPr>
          <p:nvPr>
            <p:ph type="sldNum" sz="quarter" idx="5"/>
          </p:nvPr>
        </p:nvSpPr>
        <p:spPr/>
        <p:txBody>
          <a:bodyPr/>
          <a:lstStyle/>
          <a:p>
            <a:fld id="{48E013CD-ED98-7447-BC91-79F2ECB8ECB4}" type="slidenum">
              <a:rPr lang="en-US" smtClean="0"/>
              <a:pPr/>
              <a:t>9</a:t>
            </a:fld>
            <a:endParaRPr lang="en-US"/>
          </a:p>
        </p:txBody>
      </p:sp>
    </p:spTree>
    <p:extLst>
      <p:ext uri="{BB962C8B-B14F-4D97-AF65-F5344CB8AC3E}">
        <p14:creationId xmlns:p14="http://schemas.microsoft.com/office/powerpoint/2010/main" val="87573587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bin"/><Relationship Id="rId3" Type="http://schemas.openxmlformats.org/officeDocument/2006/relationships/image" Target="../media/image2.bin"/><Relationship Id="rId7" Type="http://schemas.openxmlformats.org/officeDocument/2006/relationships/image" Target="../media/image6.bin"/><Relationship Id="rId2" Type="http://schemas.openxmlformats.org/officeDocument/2006/relationships/image" Target="../media/image1.bin"/><Relationship Id="rId1" Type="http://schemas.openxmlformats.org/officeDocument/2006/relationships/slideMaster" Target="../slideMasters/slideMaster1.xml"/><Relationship Id="rId6" Type="http://schemas.openxmlformats.org/officeDocument/2006/relationships/image" Target="../media/image5.bin"/><Relationship Id="rId5" Type="http://schemas.openxmlformats.org/officeDocument/2006/relationships/image" Target="../media/image4.bin"/><Relationship Id="rId4" Type="http://schemas.openxmlformats.org/officeDocument/2006/relationships/image" Target="../media/image3.bin"/></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image" Target="../media/image11.bin"/><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bin"/><Relationship Id="rId2" Type="http://schemas.openxmlformats.org/officeDocument/2006/relationships/image" Target="../media/image13.bin"/><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bin"/><Relationship Id="rId2" Type="http://schemas.openxmlformats.org/officeDocument/2006/relationships/image" Target="../media/image15.bin"/><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image" Target="../media/image9.bin"/><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Opt 2—Institution Logo">
    <p:spTree>
      <p:nvGrpSpPr>
        <p:cNvPr id="1" name=""/>
        <p:cNvGrpSpPr/>
        <p:nvPr/>
      </p:nvGrpSpPr>
      <p:grpSpPr>
        <a:xfrm>
          <a:off x="0" y="0"/>
          <a:ext cx="0" cy="0"/>
          <a:chOff x="0" y="0"/>
          <a:chExt cx="0" cy="0"/>
        </a:xfrm>
      </p:grpSpPr>
      <p:pic>
        <p:nvPicPr>
          <p:cNvPr id="2" name="Picture 1" descr="A person with a cigarette on her hand&#10;&#10;Description automatically generated">
            <a:extLst>
              <a:ext uri="{FF2B5EF4-FFF2-40B4-BE49-F238E27FC236}">
                <a16:creationId xmlns:a16="http://schemas.microsoft.com/office/drawing/2014/main" id="{987252F9-7664-FFB1-770D-7ACDFCABC1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5201"/>
            <a:ext cx="4281865" cy="2855483"/>
          </a:xfrm>
          <a:prstGeom prst="rect">
            <a:avLst/>
          </a:prstGeom>
        </p:spPr>
      </p:pic>
      <p:pic>
        <p:nvPicPr>
          <p:cNvPr id="3" name="Picture 2">
            <a:extLst>
              <a:ext uri="{FF2B5EF4-FFF2-40B4-BE49-F238E27FC236}">
                <a16:creationId xmlns:a16="http://schemas.microsoft.com/office/drawing/2014/main" id="{DE284ABC-C4D2-3662-E0D3-3316319FFB9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572209" y="-9786"/>
            <a:ext cx="1811678" cy="2339698"/>
          </a:xfrm>
          <a:prstGeom prst="rect">
            <a:avLst/>
          </a:prstGeom>
        </p:spPr>
      </p:pic>
      <p:pic>
        <p:nvPicPr>
          <p:cNvPr id="4" name="Picture 3" descr="A person in green scrubs&#10;&#10;Description automatically generated">
            <a:extLst>
              <a:ext uri="{FF2B5EF4-FFF2-40B4-BE49-F238E27FC236}">
                <a16:creationId xmlns:a16="http://schemas.microsoft.com/office/drawing/2014/main" id="{71C0DC9B-D6BF-C05E-36A8-5986C30AF278}"/>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789048" y="-15565"/>
            <a:ext cx="2614407" cy="2322327"/>
          </a:xfrm>
          <a:prstGeom prst="rect">
            <a:avLst/>
          </a:prstGeom>
        </p:spPr>
      </p:pic>
      <p:pic>
        <p:nvPicPr>
          <p:cNvPr id="8" name="Picture 7" descr="A person sitting on a block&#10;&#10;Description automatically generated">
            <a:extLst>
              <a:ext uri="{FF2B5EF4-FFF2-40B4-BE49-F238E27FC236}">
                <a16:creationId xmlns:a16="http://schemas.microsoft.com/office/drawing/2014/main" id="{F4DD269E-EAC2-B15A-6CD9-DACD20554FD6}"/>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0385792" y="0"/>
            <a:ext cx="1849697" cy="2306762"/>
          </a:xfrm>
          <a:prstGeom prst="rect">
            <a:avLst/>
          </a:prstGeom>
        </p:spPr>
      </p:pic>
      <p:pic>
        <p:nvPicPr>
          <p:cNvPr id="9" name="Picture 8" descr="A blue and black logo&#10;&#10;Description automatically generated">
            <a:extLst>
              <a:ext uri="{FF2B5EF4-FFF2-40B4-BE49-F238E27FC236}">
                <a16:creationId xmlns:a16="http://schemas.microsoft.com/office/drawing/2014/main" id="{F5BC2D3D-CC0B-C383-6B63-EDE939490F4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772072" y="2728794"/>
            <a:ext cx="1597487" cy="401369"/>
          </a:xfrm>
          <a:prstGeom prst="rect">
            <a:avLst/>
          </a:prstGeom>
        </p:spPr>
      </p:pic>
      <p:pic>
        <p:nvPicPr>
          <p:cNvPr id="10" name="Picture 9">
            <a:extLst>
              <a:ext uri="{FF2B5EF4-FFF2-40B4-BE49-F238E27FC236}">
                <a16:creationId xmlns:a16="http://schemas.microsoft.com/office/drawing/2014/main" id="{B674F954-1E54-6B2F-7C3F-951983CA8E14}"/>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8572209" y="2283388"/>
            <a:ext cx="3665934" cy="4574612"/>
          </a:xfrm>
          <a:prstGeom prst="rect">
            <a:avLst/>
          </a:prstGeom>
        </p:spPr>
      </p:pic>
      <p:pic>
        <p:nvPicPr>
          <p:cNvPr id="11" name="Picture 10" descr="A person with long hair wearing a white shirt with red squares&#10;&#10;Description automatically generated">
            <a:extLst>
              <a:ext uri="{FF2B5EF4-FFF2-40B4-BE49-F238E27FC236}">
                <a16:creationId xmlns:a16="http://schemas.microsoft.com/office/drawing/2014/main" id="{087D0AF9-DDFA-DF5C-DA24-E6C964EC68DE}"/>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6400801" y="-25197"/>
            <a:ext cx="2162488" cy="2308585"/>
          </a:xfrm>
          <a:prstGeom prst="rect">
            <a:avLst/>
          </a:prstGeom>
        </p:spPr>
      </p:pic>
      <p:sp>
        <p:nvSpPr>
          <p:cNvPr id="46" name="Text Placeholder 45">
            <a:extLst>
              <a:ext uri="{FF2B5EF4-FFF2-40B4-BE49-F238E27FC236}">
                <a16:creationId xmlns:a16="http://schemas.microsoft.com/office/drawing/2014/main" id="{C0C67678-E6CD-2AFB-F3AB-2F7C32C5557E}"/>
              </a:ext>
            </a:extLst>
          </p:cNvPr>
          <p:cNvSpPr>
            <a:spLocks noGrp="1"/>
          </p:cNvSpPr>
          <p:nvPr>
            <p:ph type="body" sz="quarter" idx="10" hasCustomPrompt="1"/>
          </p:nvPr>
        </p:nvSpPr>
        <p:spPr>
          <a:xfrm>
            <a:off x="344473" y="3700012"/>
            <a:ext cx="6373812" cy="592138"/>
          </a:xfrm>
          <a:prstGeom prst="rect">
            <a:avLst/>
          </a:prstGeom>
        </p:spPr>
        <p:txBody>
          <a:bodyPr/>
          <a:lstStyle>
            <a:lvl1pPr>
              <a:defRPr sz="3800" b="1" i="0">
                <a:latin typeface="TIAA Challenger Black" pitchFamily="2" charset="77"/>
              </a:defRPr>
            </a:lvl1pPr>
          </a:lstStyle>
          <a:p>
            <a:pPr lvl="0"/>
            <a:r>
              <a:rPr lang="en-US" dirty="0"/>
              <a:t>Headline here</a:t>
            </a:r>
          </a:p>
        </p:txBody>
      </p:sp>
      <p:sp>
        <p:nvSpPr>
          <p:cNvPr id="48" name="Text Placeholder 47">
            <a:extLst>
              <a:ext uri="{FF2B5EF4-FFF2-40B4-BE49-F238E27FC236}">
                <a16:creationId xmlns:a16="http://schemas.microsoft.com/office/drawing/2014/main" id="{C785AFB2-06ED-34BF-A5EB-CEE99110AB75}"/>
              </a:ext>
            </a:extLst>
          </p:cNvPr>
          <p:cNvSpPr>
            <a:spLocks noGrp="1"/>
          </p:cNvSpPr>
          <p:nvPr>
            <p:ph type="body" sz="quarter" idx="11" hasCustomPrompt="1"/>
          </p:nvPr>
        </p:nvSpPr>
        <p:spPr>
          <a:xfrm>
            <a:off x="331025" y="4335136"/>
            <a:ext cx="6373813" cy="542925"/>
          </a:xfrm>
          <a:prstGeom prst="rect">
            <a:avLst/>
          </a:prstGeom>
        </p:spPr>
        <p:txBody>
          <a:bodyPr/>
          <a:lstStyle>
            <a:lvl1pPr>
              <a:defRPr sz="2400"/>
            </a:lvl1pPr>
          </a:lstStyle>
          <a:p>
            <a:pPr lvl="0"/>
            <a:r>
              <a:rPr lang="en-US" dirty="0"/>
              <a:t>Subhead here</a:t>
            </a:r>
          </a:p>
        </p:txBody>
      </p:sp>
      <p:sp>
        <p:nvSpPr>
          <p:cNvPr id="14" name="Text Placeholder 13">
            <a:extLst>
              <a:ext uri="{FF2B5EF4-FFF2-40B4-BE49-F238E27FC236}">
                <a16:creationId xmlns:a16="http://schemas.microsoft.com/office/drawing/2014/main" id="{993B59DB-8360-AECF-0DAF-D6BD102741EF}"/>
              </a:ext>
            </a:extLst>
          </p:cNvPr>
          <p:cNvSpPr>
            <a:spLocks noGrp="1"/>
          </p:cNvSpPr>
          <p:nvPr>
            <p:ph type="body" sz="quarter" idx="12" hasCustomPrompt="1"/>
          </p:nvPr>
        </p:nvSpPr>
        <p:spPr>
          <a:xfrm>
            <a:off x="331787" y="5137149"/>
            <a:ext cx="6386497" cy="376145"/>
          </a:xfrm>
          <a:prstGeom prst="rect">
            <a:avLst/>
          </a:prstGeom>
        </p:spPr>
        <p:txBody>
          <a:bodyPr/>
          <a:lstStyle>
            <a:lvl1pPr>
              <a:spcAft>
                <a:spcPts val="0"/>
              </a:spcAft>
              <a:defRPr sz="1600"/>
            </a:lvl1pPr>
          </a:lstStyle>
          <a:p>
            <a:pPr lvl="0"/>
            <a:r>
              <a:rPr lang="en-US" dirty="0" err="1"/>
              <a:t>Firstname</a:t>
            </a:r>
            <a:r>
              <a:rPr lang="en-US" dirty="0"/>
              <a:t> </a:t>
            </a:r>
            <a:r>
              <a:rPr lang="en-US" dirty="0" err="1"/>
              <a:t>Lastname</a:t>
            </a:r>
            <a:endParaRPr lang="en-US" dirty="0"/>
          </a:p>
        </p:txBody>
      </p:sp>
      <p:sp>
        <p:nvSpPr>
          <p:cNvPr id="16" name="Text Placeholder 15">
            <a:extLst>
              <a:ext uri="{FF2B5EF4-FFF2-40B4-BE49-F238E27FC236}">
                <a16:creationId xmlns:a16="http://schemas.microsoft.com/office/drawing/2014/main" id="{73AEBD79-AAC6-112C-AA20-B102DEF6CAA1}"/>
              </a:ext>
            </a:extLst>
          </p:cNvPr>
          <p:cNvSpPr>
            <a:spLocks noGrp="1"/>
          </p:cNvSpPr>
          <p:nvPr>
            <p:ph type="body" sz="quarter" idx="13" hasCustomPrompt="1"/>
          </p:nvPr>
        </p:nvSpPr>
        <p:spPr>
          <a:xfrm>
            <a:off x="331788" y="5441474"/>
            <a:ext cx="3457575" cy="510334"/>
          </a:xfrm>
          <a:prstGeom prst="rect">
            <a:avLst/>
          </a:prstGeom>
        </p:spPr>
        <p:txBody>
          <a:bodyPr/>
          <a:lstStyle>
            <a:lvl1pPr>
              <a:spcAft>
                <a:spcPts val="300"/>
              </a:spcAft>
              <a:defRPr sz="1200"/>
            </a:lvl1pPr>
          </a:lstStyle>
          <a:p>
            <a:pPr lvl="0"/>
            <a:r>
              <a:rPr lang="en-US" dirty="0"/>
              <a:t>Title, Company</a:t>
            </a:r>
          </a:p>
          <a:p>
            <a:pPr lvl="0"/>
            <a:r>
              <a:rPr lang="en-US" dirty="0"/>
              <a:t>Month 00, 0000</a:t>
            </a:r>
          </a:p>
        </p:txBody>
      </p:sp>
      <p:sp>
        <p:nvSpPr>
          <p:cNvPr id="6" name="Rectangle 5">
            <a:extLst>
              <a:ext uri="{FF2B5EF4-FFF2-40B4-BE49-F238E27FC236}">
                <a16:creationId xmlns:a16="http://schemas.microsoft.com/office/drawing/2014/main" id="{236289F3-F3F5-51F2-3FC4-780034B821A7}"/>
              </a:ext>
            </a:extLst>
          </p:cNvPr>
          <p:cNvSpPr/>
          <p:nvPr userDrawn="1"/>
        </p:nvSpPr>
        <p:spPr>
          <a:xfrm>
            <a:off x="0" y="2292096"/>
            <a:ext cx="6528816" cy="560832"/>
          </a:xfrm>
          <a:prstGeom prst="rect">
            <a:avLst/>
          </a:prstGeom>
          <a:solidFill>
            <a:schemeClr val="bg1"/>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Tree>
    <p:extLst>
      <p:ext uri="{BB962C8B-B14F-4D97-AF65-F5344CB8AC3E}">
        <p14:creationId xmlns:p14="http://schemas.microsoft.com/office/powerpoint/2010/main" val="327077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Template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B5CC40-BCBC-AD84-50E1-E5FBE4272D7D}"/>
              </a:ext>
            </a:extLst>
          </p:cNvPr>
          <p:cNvSpPr>
            <a:spLocks noGrp="1"/>
          </p:cNvSpPr>
          <p:nvPr>
            <p:ph type="sldNum" sz="quarter" idx="10"/>
          </p:nvPr>
        </p:nvSpPr>
        <p:spPr/>
        <p:txBody>
          <a:bodyPr/>
          <a:lstStyle/>
          <a:p>
            <a:fld id="{E5B12101-DB11-214A-81F9-2D258DBE057F}" type="slidenum">
              <a:rPr lang="en-US" smtClean="0"/>
              <a:pPr/>
              <a:t>‹#›</a:t>
            </a:fld>
            <a:endParaRPr lang="en-US" dirty="0"/>
          </a:p>
        </p:txBody>
      </p:sp>
      <p:pic>
        <p:nvPicPr>
          <p:cNvPr id="4" name="Picture 3">
            <a:extLst>
              <a:ext uri="{FF2B5EF4-FFF2-40B4-BE49-F238E27FC236}">
                <a16:creationId xmlns:a16="http://schemas.microsoft.com/office/drawing/2014/main" id="{0AD1AD5A-AABB-1091-A895-02757305567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876"/>
            <a:ext cx="11832336" cy="6442472"/>
          </a:xfrm>
          <a:prstGeom prst="rect">
            <a:avLst/>
          </a:prstGeom>
        </p:spPr>
      </p:pic>
      <p:pic>
        <p:nvPicPr>
          <p:cNvPr id="9" name="Picture 8" descr="A number two on a black background&#10;&#10;Description automatically generated">
            <a:extLst>
              <a:ext uri="{FF2B5EF4-FFF2-40B4-BE49-F238E27FC236}">
                <a16:creationId xmlns:a16="http://schemas.microsoft.com/office/drawing/2014/main" id="{7637055F-A3E7-09A9-CC4D-C28E4B0ABDF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193741" y="-364313"/>
            <a:ext cx="3638595" cy="6814540"/>
          </a:xfrm>
          <a:prstGeom prst="rect">
            <a:avLst/>
          </a:prstGeom>
        </p:spPr>
      </p:pic>
      <p:sp>
        <p:nvSpPr>
          <p:cNvPr id="10" name="Text Placeholder 1">
            <a:extLst>
              <a:ext uri="{FF2B5EF4-FFF2-40B4-BE49-F238E27FC236}">
                <a16:creationId xmlns:a16="http://schemas.microsoft.com/office/drawing/2014/main" id="{D6130083-53A8-7927-CE45-93993BEA938E}"/>
              </a:ext>
            </a:extLst>
          </p:cNvPr>
          <p:cNvSpPr txBox="1">
            <a:spLocks/>
          </p:cNvSpPr>
          <p:nvPr userDrawn="1"/>
        </p:nvSpPr>
        <p:spPr>
          <a:xfrm>
            <a:off x="520618" y="758142"/>
            <a:ext cx="4802165" cy="430804"/>
          </a:xfrm>
          <a:prstGeom prst="rect">
            <a:avLst/>
          </a:prstGeom>
        </p:spPr>
        <p:txBody>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600" b="0" i="0" kern="1200">
                <a:solidFill>
                  <a:schemeClr val="tx1"/>
                </a:solidFill>
                <a:latin typeface="Ringside Narrow Book"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spc="300" dirty="0">
                <a:solidFill>
                  <a:schemeClr val="tx2"/>
                </a:solidFill>
                <a:effectLst/>
                <a:latin typeface="Ringside Narrow" panose="02000500000000000000" pitchFamily="2" charset="0"/>
                <a:cs typeface="Sentinel Book" panose="02060603060506030203" pitchFamily="18" charset="0"/>
              </a:rPr>
              <a:t>STEP 2</a:t>
            </a:r>
          </a:p>
        </p:txBody>
      </p:sp>
      <p:sp>
        <p:nvSpPr>
          <p:cNvPr id="11" name="Text Placeholder 11">
            <a:extLst>
              <a:ext uri="{FF2B5EF4-FFF2-40B4-BE49-F238E27FC236}">
                <a16:creationId xmlns:a16="http://schemas.microsoft.com/office/drawing/2014/main" id="{18B52F52-1494-C21E-C856-FDD9120D3C68}"/>
              </a:ext>
            </a:extLst>
          </p:cNvPr>
          <p:cNvSpPr>
            <a:spLocks noGrp="1"/>
          </p:cNvSpPr>
          <p:nvPr>
            <p:ph type="body" sz="quarter" idx="11" hasCustomPrompt="1"/>
          </p:nvPr>
        </p:nvSpPr>
        <p:spPr>
          <a:xfrm>
            <a:off x="520617" y="1447086"/>
            <a:ext cx="4802164" cy="3471862"/>
          </a:xfrm>
          <a:prstGeom prst="rect">
            <a:avLst/>
          </a:prstGeom>
        </p:spPr>
        <p:txBody>
          <a:bodyPr/>
          <a:lstStyle>
            <a:lvl1pPr marL="0" indent="0">
              <a:buNone/>
              <a:defRPr sz="6000" b="1" i="0">
                <a:latin typeface="TIAA Challenger Black" pitchFamily="2" charset="77"/>
              </a:defRPr>
            </a:lvl1pPr>
          </a:lstStyle>
          <a:p>
            <a:pPr lvl="0"/>
            <a:r>
              <a:rPr lang="en-US" dirty="0"/>
              <a:t>Lorem ipsum.</a:t>
            </a:r>
          </a:p>
        </p:txBody>
      </p:sp>
      <p:cxnSp>
        <p:nvCxnSpPr>
          <p:cNvPr id="2" name="Straight Connector 1">
            <a:extLst>
              <a:ext uri="{FF2B5EF4-FFF2-40B4-BE49-F238E27FC236}">
                <a16:creationId xmlns:a16="http://schemas.microsoft.com/office/drawing/2014/main" id="{56149C67-BA31-B965-5750-5C4DF1868C85}"/>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480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BC3F4-4A5C-FDB7-64F6-DC874ED32676}"/>
              </a:ext>
            </a:extLst>
          </p:cNvPr>
          <p:cNvSpPr>
            <a:spLocks noGrp="1"/>
          </p:cNvSpPr>
          <p:nvPr>
            <p:ph type="sldNum" sz="quarter" idx="10"/>
          </p:nvPr>
        </p:nvSpPr>
        <p:spPr/>
        <p:txBody>
          <a:bodyPr/>
          <a:lstStyle/>
          <a:p>
            <a:fld id="{E5B12101-DB11-214A-81F9-2D258DBE057F}" type="slidenum">
              <a:rPr lang="en-US" smtClean="0"/>
              <a:pPr/>
              <a:t>‹#›</a:t>
            </a:fld>
            <a:endParaRPr lang="en-US" dirty="0"/>
          </a:p>
        </p:txBody>
      </p:sp>
      <p:sp>
        <p:nvSpPr>
          <p:cNvPr id="4" name="Rectangle 3">
            <a:extLst>
              <a:ext uri="{FF2B5EF4-FFF2-40B4-BE49-F238E27FC236}">
                <a16:creationId xmlns:a16="http://schemas.microsoft.com/office/drawing/2014/main" id="{679CE52D-4961-FD3E-6E1D-A97FE178D20D}"/>
              </a:ext>
            </a:extLst>
          </p:cNvPr>
          <p:cNvSpPr/>
          <p:nvPr userDrawn="1"/>
        </p:nvSpPr>
        <p:spPr>
          <a:xfrm>
            <a:off x="0" y="-1"/>
            <a:ext cx="11841096" cy="6441989"/>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2" name="Text Placeholder 6">
            <a:extLst>
              <a:ext uri="{FF2B5EF4-FFF2-40B4-BE49-F238E27FC236}">
                <a16:creationId xmlns:a16="http://schemas.microsoft.com/office/drawing/2014/main" id="{B84E6453-8A98-BACC-9003-252F5228A736}"/>
              </a:ext>
            </a:extLst>
          </p:cNvPr>
          <p:cNvSpPr>
            <a:spLocks noGrp="1"/>
          </p:cNvSpPr>
          <p:nvPr>
            <p:ph type="body" sz="quarter" idx="11" hasCustomPrompt="1"/>
          </p:nvPr>
        </p:nvSpPr>
        <p:spPr>
          <a:xfrm>
            <a:off x="478447" y="572961"/>
            <a:ext cx="10299700" cy="597471"/>
          </a:xfrm>
          <a:prstGeom prst="rect">
            <a:avLst/>
          </a:prstGeom>
        </p:spPr>
        <p:txBody>
          <a:bodyPr/>
          <a:lstStyle>
            <a:lvl1pPr marL="0" indent="0">
              <a:buNone/>
              <a:defRPr sz="4000" b="1" i="0">
                <a:latin typeface="TIAA Challenger Black" pitchFamily="2" charset="77"/>
              </a:defRPr>
            </a:lvl1pPr>
          </a:lstStyle>
          <a:p>
            <a:pPr lvl="0"/>
            <a:r>
              <a:rPr lang="en-US" dirty="0"/>
              <a:t>Headline to go here.</a:t>
            </a:r>
          </a:p>
        </p:txBody>
      </p:sp>
      <p:sp>
        <p:nvSpPr>
          <p:cNvPr id="5" name="Text Placeholder 4">
            <a:extLst>
              <a:ext uri="{FF2B5EF4-FFF2-40B4-BE49-F238E27FC236}">
                <a16:creationId xmlns:a16="http://schemas.microsoft.com/office/drawing/2014/main" id="{D616907B-13D6-D704-1B76-2C90C8D52B36}"/>
              </a:ext>
            </a:extLst>
          </p:cNvPr>
          <p:cNvSpPr>
            <a:spLocks noGrp="1"/>
          </p:cNvSpPr>
          <p:nvPr>
            <p:ph type="body" sz="quarter" idx="14" hasCustomPrompt="1"/>
          </p:nvPr>
        </p:nvSpPr>
        <p:spPr>
          <a:xfrm>
            <a:off x="350904" y="5218328"/>
            <a:ext cx="11193462" cy="865188"/>
          </a:xfrm>
          <a:prstGeom prst="rect">
            <a:avLst/>
          </a:prstGeom>
        </p:spPr>
        <p:txBody>
          <a:bodyPr anchor="b"/>
          <a:lstStyle>
            <a:lvl1pPr marL="0" indent="0">
              <a:buNone/>
              <a:defRPr sz="800" b="0" i="0">
                <a:latin typeface="Ringside Narrow Book" panose="02000500000000000000" pitchFamily="2" charset="0"/>
              </a:defRPr>
            </a:lvl1pPr>
          </a:lstStyle>
          <a:p>
            <a:pPr lvl="0"/>
            <a:r>
              <a:rPr lang="en-US" dirty="0"/>
              <a:t>Disclaimer copy to go here.</a:t>
            </a:r>
          </a:p>
        </p:txBody>
      </p:sp>
      <p:cxnSp>
        <p:nvCxnSpPr>
          <p:cNvPr id="6" name="Straight Connector 5">
            <a:extLst>
              <a:ext uri="{FF2B5EF4-FFF2-40B4-BE49-F238E27FC236}">
                <a16:creationId xmlns:a16="http://schemas.microsoft.com/office/drawing/2014/main" id="{10835750-F932-FC67-93DC-C54B0F21A4BA}"/>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492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Template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E781FC-D303-761E-9586-661EBF816E71}"/>
              </a:ext>
            </a:extLst>
          </p:cNvPr>
          <p:cNvSpPr>
            <a:spLocks noGrp="1"/>
          </p:cNvSpPr>
          <p:nvPr>
            <p:ph type="sldNum" sz="quarter" idx="10"/>
          </p:nvPr>
        </p:nvSpPr>
        <p:spPr/>
        <p:txBody>
          <a:bodyPr/>
          <a:lstStyle/>
          <a:p>
            <a:fld id="{E5B12101-DB11-214A-81F9-2D258DBE057F}" type="slidenum">
              <a:rPr lang="en-US" smtClean="0"/>
              <a:pPr/>
              <a:t>‹#›</a:t>
            </a:fld>
            <a:endParaRPr lang="en-US" dirty="0"/>
          </a:p>
        </p:txBody>
      </p:sp>
      <p:pic>
        <p:nvPicPr>
          <p:cNvPr id="4" name="Picture 3">
            <a:extLst>
              <a:ext uri="{FF2B5EF4-FFF2-40B4-BE49-F238E27FC236}">
                <a16:creationId xmlns:a16="http://schemas.microsoft.com/office/drawing/2014/main" id="{24CA4D8D-187A-DC83-C082-593B052699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8928" y="-5787"/>
            <a:ext cx="11854890" cy="6450227"/>
          </a:xfrm>
          <a:prstGeom prst="rect">
            <a:avLst/>
          </a:prstGeom>
        </p:spPr>
      </p:pic>
      <p:pic>
        <p:nvPicPr>
          <p:cNvPr id="9" name="Picture 8" descr="A number on a black background&#10;&#10;Description automatically generated">
            <a:extLst>
              <a:ext uri="{FF2B5EF4-FFF2-40B4-BE49-F238E27FC236}">
                <a16:creationId xmlns:a16="http://schemas.microsoft.com/office/drawing/2014/main" id="{BCA98E88-2C41-0EA5-5FFF-135E1E3DADE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213219" y="-353025"/>
            <a:ext cx="3632707" cy="6803252"/>
          </a:xfrm>
          <a:prstGeom prst="rect">
            <a:avLst/>
          </a:prstGeom>
        </p:spPr>
      </p:pic>
      <p:sp>
        <p:nvSpPr>
          <p:cNvPr id="10" name="Text Placeholder 1">
            <a:extLst>
              <a:ext uri="{FF2B5EF4-FFF2-40B4-BE49-F238E27FC236}">
                <a16:creationId xmlns:a16="http://schemas.microsoft.com/office/drawing/2014/main" id="{DBD5DDB6-415D-5132-8B2F-D1A10B1F3AD2}"/>
              </a:ext>
            </a:extLst>
          </p:cNvPr>
          <p:cNvSpPr txBox="1">
            <a:spLocks/>
          </p:cNvSpPr>
          <p:nvPr userDrawn="1"/>
        </p:nvSpPr>
        <p:spPr>
          <a:xfrm>
            <a:off x="520618" y="758142"/>
            <a:ext cx="4802165" cy="430804"/>
          </a:xfrm>
          <a:prstGeom prst="rect">
            <a:avLst/>
          </a:prstGeom>
        </p:spPr>
        <p:txBody>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600" b="0" i="0" kern="1200">
                <a:solidFill>
                  <a:schemeClr val="tx1"/>
                </a:solidFill>
                <a:latin typeface="Ringside Narrow Book"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spc="300" dirty="0">
                <a:solidFill>
                  <a:schemeClr val="tx2"/>
                </a:solidFill>
                <a:effectLst/>
                <a:latin typeface="Ringside Narrow" panose="02000500000000000000" pitchFamily="2" charset="0"/>
                <a:cs typeface="Sentinel Book" panose="02060603060506030203" pitchFamily="18" charset="0"/>
              </a:rPr>
              <a:t>STEP 3</a:t>
            </a:r>
          </a:p>
        </p:txBody>
      </p:sp>
      <p:sp>
        <p:nvSpPr>
          <p:cNvPr id="11" name="Text Placeholder 11">
            <a:extLst>
              <a:ext uri="{FF2B5EF4-FFF2-40B4-BE49-F238E27FC236}">
                <a16:creationId xmlns:a16="http://schemas.microsoft.com/office/drawing/2014/main" id="{90DDB0F3-595A-9229-8205-9DAFE6805CBA}"/>
              </a:ext>
            </a:extLst>
          </p:cNvPr>
          <p:cNvSpPr>
            <a:spLocks noGrp="1"/>
          </p:cNvSpPr>
          <p:nvPr>
            <p:ph type="body" sz="quarter" idx="11" hasCustomPrompt="1"/>
          </p:nvPr>
        </p:nvSpPr>
        <p:spPr>
          <a:xfrm>
            <a:off x="520617" y="1447086"/>
            <a:ext cx="4802164" cy="3471862"/>
          </a:xfrm>
          <a:prstGeom prst="rect">
            <a:avLst/>
          </a:prstGeom>
        </p:spPr>
        <p:txBody>
          <a:bodyPr/>
          <a:lstStyle>
            <a:lvl1pPr marL="0" indent="0">
              <a:buNone/>
              <a:defRPr sz="6000" b="1" i="0">
                <a:solidFill>
                  <a:schemeClr val="bg1"/>
                </a:solidFill>
                <a:latin typeface="TIAA Challenger Black" pitchFamily="2" charset="77"/>
              </a:defRPr>
            </a:lvl1pPr>
          </a:lstStyle>
          <a:p>
            <a:pPr lvl="0"/>
            <a:r>
              <a:rPr lang="en-US" dirty="0"/>
              <a:t>Lorem ipsum.</a:t>
            </a:r>
          </a:p>
        </p:txBody>
      </p:sp>
      <p:cxnSp>
        <p:nvCxnSpPr>
          <p:cNvPr id="2" name="Straight Connector 1">
            <a:extLst>
              <a:ext uri="{FF2B5EF4-FFF2-40B4-BE49-F238E27FC236}">
                <a16:creationId xmlns:a16="http://schemas.microsoft.com/office/drawing/2014/main" id="{BDD69A3D-23B3-D2CD-5D3C-8F1F03F06B2D}"/>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352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45813A-2AF4-DF78-A278-D141004BAAE4}"/>
              </a:ext>
            </a:extLst>
          </p:cNvPr>
          <p:cNvSpPr>
            <a:spLocks noGrp="1"/>
          </p:cNvSpPr>
          <p:nvPr>
            <p:ph type="sldNum" sz="quarter" idx="10"/>
          </p:nvPr>
        </p:nvSpPr>
        <p:spPr/>
        <p:txBody>
          <a:bodyPr/>
          <a:lstStyle/>
          <a:p>
            <a:fld id="{E5B12101-DB11-214A-81F9-2D258DBE057F}" type="slidenum">
              <a:rPr lang="en-US" smtClean="0"/>
              <a:pPr/>
              <a:t>‹#›</a:t>
            </a:fld>
            <a:endParaRPr lang="en-US" dirty="0"/>
          </a:p>
        </p:txBody>
      </p:sp>
      <p:sp>
        <p:nvSpPr>
          <p:cNvPr id="4" name="Rectangle 3">
            <a:extLst>
              <a:ext uri="{FF2B5EF4-FFF2-40B4-BE49-F238E27FC236}">
                <a16:creationId xmlns:a16="http://schemas.microsoft.com/office/drawing/2014/main" id="{2DA588F1-9A91-06F9-96FB-A098EC6A2A07}"/>
              </a:ext>
            </a:extLst>
          </p:cNvPr>
          <p:cNvSpPr/>
          <p:nvPr userDrawn="1"/>
        </p:nvSpPr>
        <p:spPr>
          <a:xfrm>
            <a:off x="0" y="-1"/>
            <a:ext cx="11841096" cy="6441989"/>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2" name="Text Placeholder 6">
            <a:extLst>
              <a:ext uri="{FF2B5EF4-FFF2-40B4-BE49-F238E27FC236}">
                <a16:creationId xmlns:a16="http://schemas.microsoft.com/office/drawing/2014/main" id="{5ABF6808-1F2C-533A-BD5E-76B549347414}"/>
              </a:ext>
            </a:extLst>
          </p:cNvPr>
          <p:cNvSpPr>
            <a:spLocks noGrp="1"/>
          </p:cNvSpPr>
          <p:nvPr>
            <p:ph type="body" sz="quarter" idx="11" hasCustomPrompt="1"/>
          </p:nvPr>
        </p:nvSpPr>
        <p:spPr>
          <a:xfrm>
            <a:off x="478447" y="572961"/>
            <a:ext cx="10299700" cy="597471"/>
          </a:xfrm>
          <a:prstGeom prst="rect">
            <a:avLst/>
          </a:prstGeom>
        </p:spPr>
        <p:txBody>
          <a:bodyPr/>
          <a:lstStyle>
            <a:lvl1pPr marL="0" indent="0">
              <a:buNone/>
              <a:defRPr sz="4000" b="1" i="0">
                <a:latin typeface="TIAA Challenger Black" pitchFamily="2" charset="77"/>
              </a:defRPr>
            </a:lvl1pPr>
          </a:lstStyle>
          <a:p>
            <a:pPr lvl="0"/>
            <a:r>
              <a:rPr lang="en-US" dirty="0"/>
              <a:t>Headline to go here.</a:t>
            </a:r>
          </a:p>
        </p:txBody>
      </p:sp>
      <p:sp>
        <p:nvSpPr>
          <p:cNvPr id="6" name="Text Placeholder 4">
            <a:extLst>
              <a:ext uri="{FF2B5EF4-FFF2-40B4-BE49-F238E27FC236}">
                <a16:creationId xmlns:a16="http://schemas.microsoft.com/office/drawing/2014/main" id="{BB63031F-1FFF-D6BF-6311-CEE02597C79E}"/>
              </a:ext>
            </a:extLst>
          </p:cNvPr>
          <p:cNvSpPr>
            <a:spLocks noGrp="1"/>
          </p:cNvSpPr>
          <p:nvPr>
            <p:ph type="body" sz="quarter" idx="14" hasCustomPrompt="1"/>
          </p:nvPr>
        </p:nvSpPr>
        <p:spPr>
          <a:xfrm>
            <a:off x="350904" y="5218328"/>
            <a:ext cx="11193462" cy="865188"/>
          </a:xfrm>
          <a:prstGeom prst="rect">
            <a:avLst/>
          </a:prstGeom>
        </p:spPr>
        <p:txBody>
          <a:bodyPr anchor="b"/>
          <a:lstStyle>
            <a:lvl1pPr marL="0" indent="0">
              <a:buNone/>
              <a:defRPr sz="800" b="0" i="0">
                <a:latin typeface="Ringside Narrow Book" panose="02000500000000000000" pitchFamily="2" charset="0"/>
              </a:defRPr>
            </a:lvl1pPr>
          </a:lstStyle>
          <a:p>
            <a:pPr lvl="0"/>
            <a:r>
              <a:rPr lang="en-US" dirty="0"/>
              <a:t>Disclaimer copy to go here.</a:t>
            </a:r>
          </a:p>
        </p:txBody>
      </p:sp>
      <p:cxnSp>
        <p:nvCxnSpPr>
          <p:cNvPr id="5" name="Straight Connector 4">
            <a:extLst>
              <a:ext uri="{FF2B5EF4-FFF2-40B4-BE49-F238E27FC236}">
                <a16:creationId xmlns:a16="http://schemas.microsoft.com/office/drawing/2014/main" id="{58F940E9-7183-DE47-D681-A8B807AFC09C}"/>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282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3 Icons—Subhead + Bod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81DB79-9461-DADD-C95E-E004FC73E2FE}"/>
              </a:ext>
            </a:extLst>
          </p:cNvPr>
          <p:cNvSpPr>
            <a:spLocks noGrp="1"/>
          </p:cNvSpPr>
          <p:nvPr>
            <p:ph type="sldNum" sz="quarter" idx="10"/>
          </p:nvPr>
        </p:nvSpPr>
        <p:spPr/>
        <p:txBody>
          <a:bodyPr/>
          <a:lstStyle/>
          <a:p>
            <a:fld id="{E5B12101-DB11-214A-81F9-2D258DBE057F}" type="slidenum">
              <a:rPr lang="en-US" smtClean="0"/>
              <a:pPr/>
              <a:t>‹#›</a:t>
            </a:fld>
            <a:endParaRPr lang="en-US" dirty="0"/>
          </a:p>
        </p:txBody>
      </p:sp>
      <p:sp>
        <p:nvSpPr>
          <p:cNvPr id="4" name="Rectangle 3">
            <a:extLst>
              <a:ext uri="{FF2B5EF4-FFF2-40B4-BE49-F238E27FC236}">
                <a16:creationId xmlns:a16="http://schemas.microsoft.com/office/drawing/2014/main" id="{317DE25F-5376-B60F-68ED-7ADFBC1024CC}"/>
              </a:ext>
            </a:extLst>
          </p:cNvPr>
          <p:cNvSpPr/>
          <p:nvPr userDrawn="1"/>
        </p:nvSpPr>
        <p:spPr>
          <a:xfrm>
            <a:off x="0" y="-1"/>
            <a:ext cx="11841096" cy="6441989"/>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7" name="Text Placeholder 6">
            <a:extLst>
              <a:ext uri="{FF2B5EF4-FFF2-40B4-BE49-F238E27FC236}">
                <a16:creationId xmlns:a16="http://schemas.microsoft.com/office/drawing/2014/main" id="{63EC9AEE-0DF4-8A96-00A3-E8BAC61D2BD0}"/>
              </a:ext>
            </a:extLst>
          </p:cNvPr>
          <p:cNvSpPr>
            <a:spLocks noGrp="1"/>
          </p:cNvSpPr>
          <p:nvPr>
            <p:ph type="body" sz="quarter" idx="11" hasCustomPrompt="1"/>
          </p:nvPr>
        </p:nvSpPr>
        <p:spPr>
          <a:xfrm>
            <a:off x="478447" y="572961"/>
            <a:ext cx="10299700" cy="597471"/>
          </a:xfrm>
          <a:prstGeom prst="rect">
            <a:avLst/>
          </a:prstGeom>
        </p:spPr>
        <p:txBody>
          <a:bodyPr/>
          <a:lstStyle>
            <a:lvl1pPr marL="0" indent="0">
              <a:buNone/>
              <a:defRPr sz="4000" b="1" i="0">
                <a:latin typeface="TIAA Challenger Black" pitchFamily="2" charset="77"/>
              </a:defRPr>
            </a:lvl1pPr>
          </a:lstStyle>
          <a:p>
            <a:pPr lvl="0"/>
            <a:r>
              <a:rPr lang="en-US" dirty="0"/>
              <a:t>Headline to go here.</a:t>
            </a:r>
          </a:p>
        </p:txBody>
      </p:sp>
      <p:sp>
        <p:nvSpPr>
          <p:cNvPr id="5" name="Text Placeholder 4">
            <a:extLst>
              <a:ext uri="{FF2B5EF4-FFF2-40B4-BE49-F238E27FC236}">
                <a16:creationId xmlns:a16="http://schemas.microsoft.com/office/drawing/2014/main" id="{E9ABE836-5B8F-0CDA-237E-05564963EE7F}"/>
              </a:ext>
            </a:extLst>
          </p:cNvPr>
          <p:cNvSpPr>
            <a:spLocks noGrp="1"/>
          </p:cNvSpPr>
          <p:nvPr>
            <p:ph type="body" sz="quarter" idx="12" hasCustomPrompt="1"/>
          </p:nvPr>
        </p:nvSpPr>
        <p:spPr>
          <a:xfrm>
            <a:off x="770447" y="3881722"/>
            <a:ext cx="3143902" cy="609600"/>
          </a:xfrm>
          <a:prstGeom prst="rect">
            <a:avLst/>
          </a:prstGeom>
        </p:spPr>
        <p:txBody>
          <a:bodyPr/>
          <a:lstStyle>
            <a:lvl1pPr marL="0" indent="0" algn="ctr">
              <a:buNone/>
              <a:defRPr sz="2800" b="1" i="0">
                <a:latin typeface="Ringside Narrow" panose="02000500000000000000" pitchFamily="2" charset="0"/>
              </a:defRPr>
            </a:lvl1pPr>
          </a:lstStyle>
          <a:p>
            <a:pPr lvl="0"/>
            <a:r>
              <a:rPr lang="en-US" dirty="0"/>
              <a:t>Subhead here</a:t>
            </a:r>
          </a:p>
        </p:txBody>
      </p:sp>
      <p:sp>
        <p:nvSpPr>
          <p:cNvPr id="8" name="Text Placeholder 7">
            <a:extLst>
              <a:ext uri="{FF2B5EF4-FFF2-40B4-BE49-F238E27FC236}">
                <a16:creationId xmlns:a16="http://schemas.microsoft.com/office/drawing/2014/main" id="{D20D0F33-A570-D7FE-7FA2-B3D37461E290}"/>
              </a:ext>
            </a:extLst>
          </p:cNvPr>
          <p:cNvSpPr>
            <a:spLocks noGrp="1"/>
          </p:cNvSpPr>
          <p:nvPr>
            <p:ph type="body" sz="quarter" idx="13" hasCustomPrompt="1"/>
          </p:nvPr>
        </p:nvSpPr>
        <p:spPr>
          <a:xfrm>
            <a:off x="770447" y="4491322"/>
            <a:ext cx="3143902" cy="1241512"/>
          </a:xfrm>
          <a:prstGeom prst="rect">
            <a:avLst/>
          </a:prstGeom>
        </p:spPr>
        <p:txBody>
          <a:bodyPr/>
          <a:lstStyle>
            <a:lvl1pPr marL="0" indent="0" algn="ctr">
              <a:buFont typeface="Courier New" panose="02070309020205020404" pitchFamily="49" charset="0"/>
              <a:buNone/>
              <a:defRPr sz="1800" b="0" i="0">
                <a:latin typeface="Ringside Narrow Book" panose="02000500000000000000" pitchFamily="2" charset="0"/>
              </a:defRPr>
            </a:lvl1pPr>
          </a:lstStyle>
          <a:p>
            <a:pPr lvl="0"/>
            <a:r>
              <a:rPr lang="en-US" dirty="0"/>
              <a:t>Body copy to go here</a:t>
            </a:r>
          </a:p>
        </p:txBody>
      </p:sp>
      <p:sp>
        <p:nvSpPr>
          <p:cNvPr id="13" name="Text Placeholder 4">
            <a:extLst>
              <a:ext uri="{FF2B5EF4-FFF2-40B4-BE49-F238E27FC236}">
                <a16:creationId xmlns:a16="http://schemas.microsoft.com/office/drawing/2014/main" id="{B070CDCE-1CD5-26B6-1478-6AA7222D5D26}"/>
              </a:ext>
            </a:extLst>
          </p:cNvPr>
          <p:cNvSpPr>
            <a:spLocks noGrp="1"/>
          </p:cNvSpPr>
          <p:nvPr>
            <p:ph type="body" sz="quarter" idx="14" hasCustomPrompt="1"/>
          </p:nvPr>
        </p:nvSpPr>
        <p:spPr>
          <a:xfrm>
            <a:off x="4347364" y="3881722"/>
            <a:ext cx="3143902" cy="609600"/>
          </a:xfrm>
          <a:prstGeom prst="rect">
            <a:avLst/>
          </a:prstGeom>
        </p:spPr>
        <p:txBody>
          <a:bodyPr/>
          <a:lstStyle>
            <a:lvl1pPr marL="0" indent="0" algn="ctr">
              <a:buNone/>
              <a:defRPr sz="2800" b="1" i="0">
                <a:latin typeface="Ringside Narrow" panose="02000500000000000000" pitchFamily="2" charset="0"/>
              </a:defRPr>
            </a:lvl1pPr>
          </a:lstStyle>
          <a:p>
            <a:pPr lvl="0"/>
            <a:r>
              <a:rPr lang="en-US" dirty="0"/>
              <a:t>Subhead here</a:t>
            </a:r>
          </a:p>
        </p:txBody>
      </p:sp>
      <p:sp>
        <p:nvSpPr>
          <p:cNvPr id="14" name="Text Placeholder 7">
            <a:extLst>
              <a:ext uri="{FF2B5EF4-FFF2-40B4-BE49-F238E27FC236}">
                <a16:creationId xmlns:a16="http://schemas.microsoft.com/office/drawing/2014/main" id="{3F514E0F-84BE-70D2-4AAC-98F3747C0B24}"/>
              </a:ext>
            </a:extLst>
          </p:cNvPr>
          <p:cNvSpPr>
            <a:spLocks noGrp="1"/>
          </p:cNvSpPr>
          <p:nvPr>
            <p:ph type="body" sz="quarter" idx="15" hasCustomPrompt="1"/>
          </p:nvPr>
        </p:nvSpPr>
        <p:spPr>
          <a:xfrm>
            <a:off x="4347364" y="4491322"/>
            <a:ext cx="3143902" cy="1241512"/>
          </a:xfrm>
          <a:prstGeom prst="rect">
            <a:avLst/>
          </a:prstGeom>
        </p:spPr>
        <p:txBody>
          <a:bodyPr/>
          <a:lstStyle>
            <a:lvl1pPr marL="0" indent="0" algn="ctr">
              <a:buFont typeface="Courier New" panose="02070309020205020404" pitchFamily="49" charset="0"/>
              <a:buNone/>
              <a:defRPr sz="1800" b="0" i="0">
                <a:latin typeface="Ringside Narrow Book" panose="02000500000000000000" pitchFamily="2" charset="0"/>
              </a:defRPr>
            </a:lvl1pPr>
          </a:lstStyle>
          <a:p>
            <a:pPr lvl="0"/>
            <a:r>
              <a:rPr lang="en-US" dirty="0"/>
              <a:t>Body copy to go here</a:t>
            </a:r>
          </a:p>
        </p:txBody>
      </p:sp>
      <p:sp>
        <p:nvSpPr>
          <p:cNvPr id="15" name="Text Placeholder 4">
            <a:extLst>
              <a:ext uri="{FF2B5EF4-FFF2-40B4-BE49-F238E27FC236}">
                <a16:creationId xmlns:a16="http://schemas.microsoft.com/office/drawing/2014/main" id="{1A849268-AF7B-3A25-C9DB-2C4C2ACB5B7E}"/>
              </a:ext>
            </a:extLst>
          </p:cNvPr>
          <p:cNvSpPr>
            <a:spLocks noGrp="1"/>
          </p:cNvSpPr>
          <p:nvPr>
            <p:ph type="body" sz="quarter" idx="16" hasCustomPrompt="1"/>
          </p:nvPr>
        </p:nvSpPr>
        <p:spPr>
          <a:xfrm>
            <a:off x="7924282" y="3881722"/>
            <a:ext cx="3143902" cy="609600"/>
          </a:xfrm>
          <a:prstGeom prst="rect">
            <a:avLst/>
          </a:prstGeom>
        </p:spPr>
        <p:txBody>
          <a:bodyPr/>
          <a:lstStyle>
            <a:lvl1pPr marL="0" indent="0" algn="ctr">
              <a:buNone/>
              <a:defRPr sz="2800" b="1" i="0">
                <a:latin typeface="Ringside Narrow" panose="02000500000000000000" pitchFamily="2" charset="0"/>
              </a:defRPr>
            </a:lvl1pPr>
          </a:lstStyle>
          <a:p>
            <a:pPr lvl="0"/>
            <a:r>
              <a:rPr lang="en-US" dirty="0"/>
              <a:t>Subhead here</a:t>
            </a:r>
          </a:p>
        </p:txBody>
      </p:sp>
      <p:sp>
        <p:nvSpPr>
          <p:cNvPr id="16" name="Text Placeholder 7">
            <a:extLst>
              <a:ext uri="{FF2B5EF4-FFF2-40B4-BE49-F238E27FC236}">
                <a16:creationId xmlns:a16="http://schemas.microsoft.com/office/drawing/2014/main" id="{354D2765-4771-6DC4-8825-58773130DFC8}"/>
              </a:ext>
            </a:extLst>
          </p:cNvPr>
          <p:cNvSpPr>
            <a:spLocks noGrp="1"/>
          </p:cNvSpPr>
          <p:nvPr>
            <p:ph type="body" sz="quarter" idx="17" hasCustomPrompt="1"/>
          </p:nvPr>
        </p:nvSpPr>
        <p:spPr>
          <a:xfrm>
            <a:off x="7924282" y="4491322"/>
            <a:ext cx="3143902" cy="1241512"/>
          </a:xfrm>
          <a:prstGeom prst="rect">
            <a:avLst/>
          </a:prstGeom>
        </p:spPr>
        <p:txBody>
          <a:bodyPr/>
          <a:lstStyle>
            <a:lvl1pPr marL="0" indent="0" algn="ctr">
              <a:buFont typeface="Courier New" panose="02070309020205020404" pitchFamily="49" charset="0"/>
              <a:buNone/>
              <a:defRPr sz="1800" b="0" i="0">
                <a:latin typeface="Ringside Narrow Book" panose="02000500000000000000" pitchFamily="2" charset="0"/>
              </a:defRPr>
            </a:lvl1pPr>
          </a:lstStyle>
          <a:p>
            <a:pPr lvl="0"/>
            <a:r>
              <a:rPr lang="en-US" dirty="0"/>
              <a:t>Body copy to go here</a:t>
            </a:r>
          </a:p>
        </p:txBody>
      </p:sp>
      <p:sp>
        <p:nvSpPr>
          <p:cNvPr id="2" name="Oval 1">
            <a:extLst>
              <a:ext uri="{FF2B5EF4-FFF2-40B4-BE49-F238E27FC236}">
                <a16:creationId xmlns:a16="http://schemas.microsoft.com/office/drawing/2014/main" id="{A490383D-6EE7-6626-C1BD-00BA8388165D}"/>
              </a:ext>
            </a:extLst>
          </p:cNvPr>
          <p:cNvSpPr/>
          <p:nvPr userDrawn="1"/>
        </p:nvSpPr>
        <p:spPr>
          <a:xfrm>
            <a:off x="1565526" y="2127966"/>
            <a:ext cx="1553743" cy="1553743"/>
          </a:xfrm>
          <a:prstGeom prst="ellipse">
            <a:avLst/>
          </a:prstGeom>
          <a:solidFill>
            <a:schemeClr val="tx1"/>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ingside Narrow Book" panose="02000500000000000000" pitchFamily="2" charset="0"/>
            </a:endParaRPr>
          </a:p>
        </p:txBody>
      </p:sp>
      <p:sp>
        <p:nvSpPr>
          <p:cNvPr id="6" name="Oval 5">
            <a:extLst>
              <a:ext uri="{FF2B5EF4-FFF2-40B4-BE49-F238E27FC236}">
                <a16:creationId xmlns:a16="http://schemas.microsoft.com/office/drawing/2014/main" id="{C8002B13-518E-F263-89FC-5DE61437C3DC}"/>
              </a:ext>
            </a:extLst>
          </p:cNvPr>
          <p:cNvSpPr/>
          <p:nvPr userDrawn="1"/>
        </p:nvSpPr>
        <p:spPr>
          <a:xfrm>
            <a:off x="5142443" y="2127966"/>
            <a:ext cx="1553743" cy="1553743"/>
          </a:xfrm>
          <a:prstGeom prst="ellipse">
            <a:avLst/>
          </a:prstGeom>
          <a:solidFill>
            <a:schemeClr val="tx1"/>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ingside Narrow Book" panose="02000500000000000000" pitchFamily="2" charset="0"/>
            </a:endParaRPr>
          </a:p>
        </p:txBody>
      </p:sp>
      <p:sp>
        <p:nvSpPr>
          <p:cNvPr id="10" name="Oval 9">
            <a:extLst>
              <a:ext uri="{FF2B5EF4-FFF2-40B4-BE49-F238E27FC236}">
                <a16:creationId xmlns:a16="http://schemas.microsoft.com/office/drawing/2014/main" id="{642E96B9-F347-1861-D81B-1B1C82566736}"/>
              </a:ext>
            </a:extLst>
          </p:cNvPr>
          <p:cNvSpPr/>
          <p:nvPr userDrawn="1"/>
        </p:nvSpPr>
        <p:spPr>
          <a:xfrm>
            <a:off x="8638073" y="2127966"/>
            <a:ext cx="1553743" cy="1553743"/>
          </a:xfrm>
          <a:prstGeom prst="ellipse">
            <a:avLst/>
          </a:prstGeom>
          <a:solidFill>
            <a:schemeClr val="tx1"/>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Ringside Narrow Book" panose="02000500000000000000" pitchFamily="2" charset="0"/>
            </a:endParaRPr>
          </a:p>
        </p:txBody>
      </p:sp>
      <p:sp>
        <p:nvSpPr>
          <p:cNvPr id="11" name="Text Placeholder 4">
            <a:extLst>
              <a:ext uri="{FF2B5EF4-FFF2-40B4-BE49-F238E27FC236}">
                <a16:creationId xmlns:a16="http://schemas.microsoft.com/office/drawing/2014/main" id="{9196D087-D195-B89F-E836-1E781D8707E3}"/>
              </a:ext>
            </a:extLst>
          </p:cNvPr>
          <p:cNvSpPr>
            <a:spLocks noGrp="1"/>
          </p:cNvSpPr>
          <p:nvPr>
            <p:ph type="body" sz="quarter" idx="18" hasCustomPrompt="1"/>
          </p:nvPr>
        </p:nvSpPr>
        <p:spPr>
          <a:xfrm>
            <a:off x="350904" y="5218328"/>
            <a:ext cx="11193462" cy="865188"/>
          </a:xfrm>
          <a:prstGeom prst="rect">
            <a:avLst/>
          </a:prstGeom>
        </p:spPr>
        <p:txBody>
          <a:bodyPr anchor="b"/>
          <a:lstStyle>
            <a:lvl1pPr marL="0" indent="0">
              <a:buNone/>
              <a:defRPr sz="800" b="0" i="0">
                <a:latin typeface="Ringside Narrow Book" panose="02000500000000000000" pitchFamily="2" charset="0"/>
              </a:defRPr>
            </a:lvl1pPr>
          </a:lstStyle>
          <a:p>
            <a:pPr lvl="0"/>
            <a:r>
              <a:rPr lang="en-US" dirty="0"/>
              <a:t>Disclaimer copy to go here.</a:t>
            </a:r>
          </a:p>
        </p:txBody>
      </p:sp>
      <p:cxnSp>
        <p:nvCxnSpPr>
          <p:cNvPr id="9" name="Straight Connector 8">
            <a:extLst>
              <a:ext uri="{FF2B5EF4-FFF2-40B4-BE49-F238E27FC236}">
                <a16:creationId xmlns:a16="http://schemas.microsoft.com/office/drawing/2014/main" id="{67EA88CF-9170-23AB-2BBB-72EDBA170116}"/>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752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0/50 Copy + Graphic">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45813A-2AF4-DF78-A278-D141004BAAE4}"/>
              </a:ext>
            </a:extLst>
          </p:cNvPr>
          <p:cNvSpPr>
            <a:spLocks noGrp="1"/>
          </p:cNvSpPr>
          <p:nvPr>
            <p:ph type="sldNum" sz="quarter" idx="10"/>
          </p:nvPr>
        </p:nvSpPr>
        <p:spPr/>
        <p:txBody>
          <a:bodyPr/>
          <a:lstStyle/>
          <a:p>
            <a:fld id="{E5B12101-DB11-214A-81F9-2D258DBE057F}" type="slidenum">
              <a:rPr lang="en-US" smtClean="0"/>
              <a:pPr/>
              <a:t>‹#›</a:t>
            </a:fld>
            <a:endParaRPr lang="en-US" dirty="0"/>
          </a:p>
        </p:txBody>
      </p:sp>
      <p:sp>
        <p:nvSpPr>
          <p:cNvPr id="4" name="Rectangle 3">
            <a:extLst>
              <a:ext uri="{FF2B5EF4-FFF2-40B4-BE49-F238E27FC236}">
                <a16:creationId xmlns:a16="http://schemas.microsoft.com/office/drawing/2014/main" id="{2DA588F1-9A91-06F9-96FB-A098EC6A2A07}"/>
              </a:ext>
            </a:extLst>
          </p:cNvPr>
          <p:cNvSpPr/>
          <p:nvPr userDrawn="1"/>
        </p:nvSpPr>
        <p:spPr>
          <a:xfrm>
            <a:off x="0" y="-1"/>
            <a:ext cx="11841096" cy="6441989"/>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2" name="Rectangle 1">
            <a:extLst>
              <a:ext uri="{FF2B5EF4-FFF2-40B4-BE49-F238E27FC236}">
                <a16:creationId xmlns:a16="http://schemas.microsoft.com/office/drawing/2014/main" id="{0C65142C-6E07-CF59-31C6-3947F156393F}"/>
              </a:ext>
            </a:extLst>
          </p:cNvPr>
          <p:cNvSpPr/>
          <p:nvPr userDrawn="1"/>
        </p:nvSpPr>
        <p:spPr>
          <a:xfrm>
            <a:off x="5859112" y="1"/>
            <a:ext cx="5981984" cy="6441988"/>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5" name="Text Placeholder 4">
            <a:extLst>
              <a:ext uri="{FF2B5EF4-FFF2-40B4-BE49-F238E27FC236}">
                <a16:creationId xmlns:a16="http://schemas.microsoft.com/office/drawing/2014/main" id="{EBB4F627-DE99-4326-DE56-D900E460CF51}"/>
              </a:ext>
            </a:extLst>
          </p:cNvPr>
          <p:cNvSpPr>
            <a:spLocks noGrp="1"/>
          </p:cNvSpPr>
          <p:nvPr>
            <p:ph type="body" sz="quarter" idx="13" hasCustomPrompt="1"/>
          </p:nvPr>
        </p:nvSpPr>
        <p:spPr>
          <a:xfrm>
            <a:off x="477838" y="1895929"/>
            <a:ext cx="4899705" cy="609600"/>
          </a:xfrm>
          <a:prstGeom prst="rect">
            <a:avLst/>
          </a:prstGeom>
        </p:spPr>
        <p:txBody>
          <a:bodyPr/>
          <a:lstStyle>
            <a:lvl1pPr marL="0" indent="0">
              <a:buNone/>
              <a:defRPr sz="2800" b="1" i="0">
                <a:latin typeface="Ringside Narrow" panose="02000500000000000000" pitchFamily="2" charset="0"/>
              </a:defRPr>
            </a:lvl1pPr>
          </a:lstStyle>
          <a:p>
            <a:pPr lvl="0"/>
            <a:r>
              <a:rPr lang="en-US" dirty="0"/>
              <a:t>Subhead here</a:t>
            </a:r>
          </a:p>
        </p:txBody>
      </p:sp>
      <p:sp>
        <p:nvSpPr>
          <p:cNvPr id="6" name="Text Placeholder 7">
            <a:extLst>
              <a:ext uri="{FF2B5EF4-FFF2-40B4-BE49-F238E27FC236}">
                <a16:creationId xmlns:a16="http://schemas.microsoft.com/office/drawing/2014/main" id="{B408DD1E-4754-DA94-6FC8-5CDA2644C510}"/>
              </a:ext>
            </a:extLst>
          </p:cNvPr>
          <p:cNvSpPr>
            <a:spLocks noGrp="1"/>
          </p:cNvSpPr>
          <p:nvPr>
            <p:ph type="body" sz="quarter" idx="14" hasCustomPrompt="1"/>
          </p:nvPr>
        </p:nvSpPr>
        <p:spPr>
          <a:xfrm>
            <a:off x="477838" y="2505529"/>
            <a:ext cx="4899705" cy="3335338"/>
          </a:xfrm>
          <a:prstGeom prst="rect">
            <a:avLst/>
          </a:prstGeom>
        </p:spPr>
        <p:txBody>
          <a:bodyPr/>
          <a:lstStyle>
            <a:lvl1pPr marL="285750" indent="-285750">
              <a:buFont typeface="Courier New" panose="02070309020205020404" pitchFamily="49" charset="0"/>
              <a:buChar char="o"/>
              <a:defRPr sz="1800" b="0" i="0">
                <a:latin typeface="Ringside Narrow Book" panose="02000500000000000000" pitchFamily="2" charset="0"/>
              </a:defRPr>
            </a:lvl1pPr>
          </a:lstStyle>
          <a:p>
            <a:pPr lvl="0"/>
            <a:r>
              <a:rPr lang="en-US" dirty="0"/>
              <a:t>Body copy to go here</a:t>
            </a:r>
          </a:p>
        </p:txBody>
      </p:sp>
      <p:sp>
        <p:nvSpPr>
          <p:cNvPr id="7" name="Text Placeholder 6">
            <a:extLst>
              <a:ext uri="{FF2B5EF4-FFF2-40B4-BE49-F238E27FC236}">
                <a16:creationId xmlns:a16="http://schemas.microsoft.com/office/drawing/2014/main" id="{98B2D1D5-5027-4B96-FBC2-92D3465E60E8}"/>
              </a:ext>
            </a:extLst>
          </p:cNvPr>
          <p:cNvSpPr>
            <a:spLocks noGrp="1"/>
          </p:cNvSpPr>
          <p:nvPr>
            <p:ph type="body" sz="quarter" idx="11" hasCustomPrompt="1"/>
          </p:nvPr>
        </p:nvSpPr>
        <p:spPr>
          <a:xfrm>
            <a:off x="478447" y="572960"/>
            <a:ext cx="4899096" cy="1174725"/>
          </a:xfrm>
          <a:prstGeom prst="rect">
            <a:avLst/>
          </a:prstGeom>
        </p:spPr>
        <p:txBody>
          <a:bodyPr/>
          <a:lstStyle>
            <a:lvl1pPr marL="0" indent="0">
              <a:buNone/>
              <a:defRPr sz="4000" b="1" i="0">
                <a:latin typeface="TIAA Challenger Black" pitchFamily="2" charset="77"/>
              </a:defRPr>
            </a:lvl1pPr>
          </a:lstStyle>
          <a:p>
            <a:pPr lvl="0"/>
            <a:r>
              <a:rPr lang="en-US" dirty="0"/>
              <a:t>Headline to go here. </a:t>
            </a:r>
          </a:p>
        </p:txBody>
      </p:sp>
      <p:sp>
        <p:nvSpPr>
          <p:cNvPr id="8" name="Text Placeholder 4">
            <a:extLst>
              <a:ext uri="{FF2B5EF4-FFF2-40B4-BE49-F238E27FC236}">
                <a16:creationId xmlns:a16="http://schemas.microsoft.com/office/drawing/2014/main" id="{22C66522-37E2-D6C9-CB88-BD1EB631E854}"/>
              </a:ext>
            </a:extLst>
          </p:cNvPr>
          <p:cNvSpPr>
            <a:spLocks noGrp="1"/>
          </p:cNvSpPr>
          <p:nvPr>
            <p:ph type="body" sz="quarter" idx="15" hasCustomPrompt="1"/>
          </p:nvPr>
        </p:nvSpPr>
        <p:spPr>
          <a:xfrm>
            <a:off x="350904" y="5218328"/>
            <a:ext cx="5217139" cy="865188"/>
          </a:xfrm>
          <a:prstGeom prst="rect">
            <a:avLst/>
          </a:prstGeom>
        </p:spPr>
        <p:txBody>
          <a:bodyPr anchor="b"/>
          <a:lstStyle>
            <a:lvl1pPr marL="0" indent="0">
              <a:buNone/>
              <a:defRPr sz="800" b="0" i="0">
                <a:latin typeface="Ringside Narrow Book" panose="02000500000000000000" pitchFamily="2" charset="0"/>
              </a:defRPr>
            </a:lvl1pPr>
          </a:lstStyle>
          <a:p>
            <a:pPr lvl="0"/>
            <a:r>
              <a:rPr lang="en-US" dirty="0"/>
              <a:t>Disclaimer copy to go here.</a:t>
            </a:r>
          </a:p>
        </p:txBody>
      </p:sp>
      <p:cxnSp>
        <p:nvCxnSpPr>
          <p:cNvPr id="9" name="Straight Connector 8">
            <a:extLst>
              <a:ext uri="{FF2B5EF4-FFF2-40B4-BE49-F238E27FC236}">
                <a16:creationId xmlns:a16="http://schemas.microsoft.com/office/drawing/2014/main" id="{E9F044BF-5A62-F294-E955-3DDDFE16D548}"/>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870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Template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EEEEEF-F746-B2ED-FD45-B48BD4F0F23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876"/>
            <a:ext cx="11832336" cy="6442472"/>
          </a:xfrm>
          <a:prstGeom prst="rect">
            <a:avLst/>
          </a:prstGeom>
        </p:spPr>
      </p:pic>
      <p:sp>
        <p:nvSpPr>
          <p:cNvPr id="3" name="Slide Number Placeholder 2">
            <a:extLst>
              <a:ext uri="{FF2B5EF4-FFF2-40B4-BE49-F238E27FC236}">
                <a16:creationId xmlns:a16="http://schemas.microsoft.com/office/drawing/2014/main" id="{1CD18959-3463-8F7F-601D-3E362CC5C108}"/>
              </a:ext>
            </a:extLst>
          </p:cNvPr>
          <p:cNvSpPr>
            <a:spLocks noGrp="1"/>
          </p:cNvSpPr>
          <p:nvPr>
            <p:ph type="sldNum" sz="quarter" idx="10"/>
          </p:nvPr>
        </p:nvSpPr>
        <p:spPr/>
        <p:txBody>
          <a:bodyPr/>
          <a:lstStyle/>
          <a:p>
            <a:fld id="{E5B12101-DB11-214A-81F9-2D258DBE057F}" type="slidenum">
              <a:rPr lang="en-US" smtClean="0"/>
              <a:pPr/>
              <a:t>‹#›</a:t>
            </a:fld>
            <a:endParaRPr lang="en-US" dirty="0"/>
          </a:p>
        </p:txBody>
      </p:sp>
      <p:pic>
        <p:nvPicPr>
          <p:cNvPr id="9" name="Picture 8" descr="A number on a black background&#10;&#10;Description automatically generated">
            <a:extLst>
              <a:ext uri="{FF2B5EF4-FFF2-40B4-BE49-F238E27FC236}">
                <a16:creationId xmlns:a16="http://schemas.microsoft.com/office/drawing/2014/main" id="{A5424333-1B62-AB27-F1ED-E8217AE7435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211671" y="-364314"/>
            <a:ext cx="3634253" cy="6814541"/>
          </a:xfrm>
          <a:prstGeom prst="rect">
            <a:avLst/>
          </a:prstGeom>
        </p:spPr>
      </p:pic>
      <p:sp>
        <p:nvSpPr>
          <p:cNvPr id="10" name="Text Placeholder 1">
            <a:extLst>
              <a:ext uri="{FF2B5EF4-FFF2-40B4-BE49-F238E27FC236}">
                <a16:creationId xmlns:a16="http://schemas.microsoft.com/office/drawing/2014/main" id="{B6D1BA88-4EF2-E9B3-7855-1E46D7A7249E}"/>
              </a:ext>
            </a:extLst>
          </p:cNvPr>
          <p:cNvSpPr txBox="1">
            <a:spLocks/>
          </p:cNvSpPr>
          <p:nvPr userDrawn="1"/>
        </p:nvSpPr>
        <p:spPr>
          <a:xfrm>
            <a:off x="520618" y="758142"/>
            <a:ext cx="4802165" cy="430804"/>
          </a:xfrm>
          <a:prstGeom prst="rect">
            <a:avLst/>
          </a:prstGeom>
        </p:spPr>
        <p:txBody>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600" b="0" i="0" kern="1200">
                <a:solidFill>
                  <a:schemeClr val="tx1"/>
                </a:solidFill>
                <a:latin typeface="Ringside Narrow Book"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spc="300" dirty="0">
                <a:solidFill>
                  <a:schemeClr val="tx2"/>
                </a:solidFill>
                <a:effectLst/>
                <a:latin typeface="Ringside Narrow" panose="02000500000000000000" pitchFamily="2" charset="0"/>
                <a:cs typeface="Sentinel Book" panose="02060603060506030203" pitchFamily="18" charset="0"/>
              </a:rPr>
              <a:t>STEP 4</a:t>
            </a:r>
          </a:p>
        </p:txBody>
      </p:sp>
      <p:sp>
        <p:nvSpPr>
          <p:cNvPr id="11" name="Text Placeholder 11">
            <a:extLst>
              <a:ext uri="{FF2B5EF4-FFF2-40B4-BE49-F238E27FC236}">
                <a16:creationId xmlns:a16="http://schemas.microsoft.com/office/drawing/2014/main" id="{A79BEE31-9678-A8E9-D61F-72710D1355AF}"/>
              </a:ext>
            </a:extLst>
          </p:cNvPr>
          <p:cNvSpPr>
            <a:spLocks noGrp="1"/>
          </p:cNvSpPr>
          <p:nvPr>
            <p:ph type="body" sz="quarter" idx="11" hasCustomPrompt="1"/>
          </p:nvPr>
        </p:nvSpPr>
        <p:spPr>
          <a:xfrm>
            <a:off x="520617" y="1447086"/>
            <a:ext cx="4802164" cy="3471862"/>
          </a:xfrm>
          <a:prstGeom prst="rect">
            <a:avLst/>
          </a:prstGeom>
        </p:spPr>
        <p:txBody>
          <a:bodyPr/>
          <a:lstStyle>
            <a:lvl1pPr marL="0" indent="0">
              <a:buNone/>
              <a:defRPr sz="6000" b="1" i="0">
                <a:latin typeface="TIAA Challenger Black" pitchFamily="2" charset="77"/>
              </a:defRPr>
            </a:lvl1pPr>
          </a:lstStyle>
          <a:p>
            <a:pPr lvl="0"/>
            <a:r>
              <a:rPr lang="en-US" dirty="0"/>
              <a:t>Lorem ipsum.</a:t>
            </a:r>
          </a:p>
        </p:txBody>
      </p:sp>
      <p:cxnSp>
        <p:nvCxnSpPr>
          <p:cNvPr id="2" name="Straight Connector 1">
            <a:extLst>
              <a:ext uri="{FF2B5EF4-FFF2-40B4-BE49-F238E27FC236}">
                <a16:creationId xmlns:a16="http://schemas.microsoft.com/office/drawing/2014/main" id="{E54C1A14-29AA-ED5B-4A94-57C7554FC47D}"/>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55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p15="http://schemas.microsoft.com/office/powerpoint/2012/main">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338A63-A6EA-3938-3641-0B28635C4BF0}"/>
              </a:ext>
            </a:extLst>
          </p:cNvPr>
          <p:cNvSpPr>
            <a:spLocks noGrp="1"/>
          </p:cNvSpPr>
          <p:nvPr>
            <p:ph type="sldNum" sz="quarter" idx="10"/>
          </p:nvPr>
        </p:nvSpPr>
        <p:spPr/>
        <p:txBody>
          <a:bodyPr/>
          <a:lstStyle/>
          <a:p>
            <a:fld id="{E5B12101-DB11-214A-81F9-2D258DBE057F}" type="slidenum">
              <a:rPr lang="en-US" smtClean="0"/>
              <a:pPr/>
              <a:t>‹#›</a:t>
            </a:fld>
            <a:endParaRPr lang="en-US" dirty="0"/>
          </a:p>
        </p:txBody>
      </p:sp>
      <p:sp>
        <p:nvSpPr>
          <p:cNvPr id="4" name="Rectangle 3">
            <a:extLst>
              <a:ext uri="{FF2B5EF4-FFF2-40B4-BE49-F238E27FC236}">
                <a16:creationId xmlns:a16="http://schemas.microsoft.com/office/drawing/2014/main" id="{8B073B03-DDE5-BBAA-7F93-2BC43B1F4F88}"/>
              </a:ext>
            </a:extLst>
          </p:cNvPr>
          <p:cNvSpPr/>
          <p:nvPr userDrawn="1"/>
        </p:nvSpPr>
        <p:spPr>
          <a:xfrm>
            <a:off x="0" y="-1"/>
            <a:ext cx="11841096" cy="6441989"/>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2" name="Text Placeholder 6">
            <a:extLst>
              <a:ext uri="{FF2B5EF4-FFF2-40B4-BE49-F238E27FC236}">
                <a16:creationId xmlns:a16="http://schemas.microsoft.com/office/drawing/2014/main" id="{E5EAB150-72B4-CC99-E0BB-2004886D45B6}"/>
              </a:ext>
            </a:extLst>
          </p:cNvPr>
          <p:cNvSpPr>
            <a:spLocks noGrp="1"/>
          </p:cNvSpPr>
          <p:nvPr>
            <p:ph type="body" sz="quarter" idx="11" hasCustomPrompt="1"/>
          </p:nvPr>
        </p:nvSpPr>
        <p:spPr>
          <a:xfrm>
            <a:off x="478447" y="572961"/>
            <a:ext cx="10299700" cy="597471"/>
          </a:xfrm>
          <a:prstGeom prst="rect">
            <a:avLst/>
          </a:prstGeom>
        </p:spPr>
        <p:txBody>
          <a:bodyPr/>
          <a:lstStyle>
            <a:lvl1pPr marL="0" indent="0">
              <a:buNone/>
              <a:defRPr sz="4000" b="1" i="0">
                <a:latin typeface="TIAA Challenger Black" pitchFamily="2" charset="77"/>
              </a:defRPr>
            </a:lvl1pPr>
          </a:lstStyle>
          <a:p>
            <a:pPr lvl="0"/>
            <a:r>
              <a:rPr lang="en-US" dirty="0"/>
              <a:t>Headline to go here.</a:t>
            </a:r>
          </a:p>
        </p:txBody>
      </p:sp>
      <p:sp>
        <p:nvSpPr>
          <p:cNvPr id="6" name="Text Placeholder 4">
            <a:extLst>
              <a:ext uri="{FF2B5EF4-FFF2-40B4-BE49-F238E27FC236}">
                <a16:creationId xmlns:a16="http://schemas.microsoft.com/office/drawing/2014/main" id="{560DB9CE-CBCE-E6AA-EF63-9A8F04ABB1CD}"/>
              </a:ext>
            </a:extLst>
          </p:cNvPr>
          <p:cNvSpPr>
            <a:spLocks noGrp="1"/>
          </p:cNvSpPr>
          <p:nvPr>
            <p:ph type="body" sz="quarter" idx="14" hasCustomPrompt="1"/>
          </p:nvPr>
        </p:nvSpPr>
        <p:spPr>
          <a:xfrm>
            <a:off x="350904" y="5218328"/>
            <a:ext cx="11193462" cy="865188"/>
          </a:xfrm>
          <a:prstGeom prst="rect">
            <a:avLst/>
          </a:prstGeom>
        </p:spPr>
        <p:txBody>
          <a:bodyPr anchor="b"/>
          <a:lstStyle>
            <a:lvl1pPr marL="0" indent="0">
              <a:buNone/>
              <a:defRPr sz="800" b="0" i="0">
                <a:latin typeface="Ringside Narrow Book" panose="02000500000000000000" pitchFamily="2" charset="0"/>
              </a:defRPr>
            </a:lvl1pPr>
          </a:lstStyle>
          <a:p>
            <a:pPr lvl="0"/>
            <a:r>
              <a:rPr lang="en-US" dirty="0"/>
              <a:t>Disclaimer copy to go here.</a:t>
            </a:r>
          </a:p>
        </p:txBody>
      </p:sp>
      <p:cxnSp>
        <p:nvCxnSpPr>
          <p:cNvPr id="5" name="Straight Connector 4">
            <a:extLst>
              <a:ext uri="{FF2B5EF4-FFF2-40B4-BE49-F238E27FC236}">
                <a16:creationId xmlns:a16="http://schemas.microsoft.com/office/drawing/2014/main" id="{4D561823-9EE0-74BC-C2D0-5A69BA8C4A32}"/>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230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50 Copy +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338A63-A6EA-3938-3641-0B28635C4BF0}"/>
              </a:ext>
            </a:extLst>
          </p:cNvPr>
          <p:cNvSpPr>
            <a:spLocks noGrp="1"/>
          </p:cNvSpPr>
          <p:nvPr>
            <p:ph type="sldNum" sz="quarter" idx="10"/>
          </p:nvPr>
        </p:nvSpPr>
        <p:spPr/>
        <p:txBody>
          <a:bodyPr/>
          <a:lstStyle/>
          <a:p>
            <a:fld id="{E5B12101-DB11-214A-81F9-2D258DBE057F}" type="slidenum">
              <a:rPr lang="en-US" smtClean="0"/>
              <a:pPr/>
              <a:t>‹#›</a:t>
            </a:fld>
            <a:endParaRPr lang="en-US" dirty="0"/>
          </a:p>
        </p:txBody>
      </p:sp>
      <p:sp>
        <p:nvSpPr>
          <p:cNvPr id="4" name="Rectangle 3">
            <a:extLst>
              <a:ext uri="{FF2B5EF4-FFF2-40B4-BE49-F238E27FC236}">
                <a16:creationId xmlns:a16="http://schemas.microsoft.com/office/drawing/2014/main" id="{8B073B03-DDE5-BBAA-7F93-2BC43B1F4F88}"/>
              </a:ext>
            </a:extLst>
          </p:cNvPr>
          <p:cNvSpPr/>
          <p:nvPr userDrawn="1"/>
        </p:nvSpPr>
        <p:spPr>
          <a:xfrm>
            <a:off x="0" y="-1"/>
            <a:ext cx="11841096" cy="6441989"/>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2" name="Picture Placeholder 3">
            <a:extLst>
              <a:ext uri="{FF2B5EF4-FFF2-40B4-BE49-F238E27FC236}">
                <a16:creationId xmlns:a16="http://schemas.microsoft.com/office/drawing/2014/main" id="{0987B3D6-7334-E11A-C9AC-C961AEF2AED9}"/>
              </a:ext>
            </a:extLst>
          </p:cNvPr>
          <p:cNvSpPr>
            <a:spLocks noGrp="1"/>
          </p:cNvSpPr>
          <p:nvPr>
            <p:ph type="pic" sz="quarter" idx="12"/>
          </p:nvPr>
        </p:nvSpPr>
        <p:spPr>
          <a:xfrm>
            <a:off x="5981985" y="0"/>
            <a:ext cx="5859112" cy="6442075"/>
          </a:xfrm>
          <a:prstGeom prst="rect">
            <a:avLst/>
          </a:prstGeom>
        </p:spPr>
        <p:txBody>
          <a:bodyPr/>
          <a:lstStyle>
            <a:lvl1pPr>
              <a:defRPr b="0" i="0">
                <a:latin typeface="Ringside Narrow Book" panose="02000500000000000000" pitchFamily="2" charset="0"/>
              </a:defRPr>
            </a:lvl1pPr>
          </a:lstStyle>
          <a:p>
            <a:endParaRPr lang="en-US"/>
          </a:p>
        </p:txBody>
      </p:sp>
      <p:sp>
        <p:nvSpPr>
          <p:cNvPr id="5" name="Text Placeholder 4">
            <a:extLst>
              <a:ext uri="{FF2B5EF4-FFF2-40B4-BE49-F238E27FC236}">
                <a16:creationId xmlns:a16="http://schemas.microsoft.com/office/drawing/2014/main" id="{A268AB77-0182-B4F8-6A49-5F5E19001124}"/>
              </a:ext>
            </a:extLst>
          </p:cNvPr>
          <p:cNvSpPr>
            <a:spLocks noGrp="1"/>
          </p:cNvSpPr>
          <p:nvPr>
            <p:ph type="body" sz="quarter" idx="13" hasCustomPrompt="1"/>
          </p:nvPr>
        </p:nvSpPr>
        <p:spPr>
          <a:xfrm>
            <a:off x="477838" y="1895929"/>
            <a:ext cx="4899705" cy="609600"/>
          </a:xfrm>
          <a:prstGeom prst="rect">
            <a:avLst/>
          </a:prstGeom>
        </p:spPr>
        <p:txBody>
          <a:bodyPr/>
          <a:lstStyle>
            <a:lvl1pPr marL="0" indent="0">
              <a:buNone/>
              <a:defRPr sz="2800" b="1" i="0">
                <a:latin typeface="Ringside Narrow" panose="02000500000000000000" pitchFamily="2" charset="0"/>
              </a:defRPr>
            </a:lvl1pPr>
          </a:lstStyle>
          <a:p>
            <a:pPr lvl="0"/>
            <a:r>
              <a:rPr lang="en-US" dirty="0"/>
              <a:t>Subhead here</a:t>
            </a:r>
          </a:p>
        </p:txBody>
      </p:sp>
      <p:sp>
        <p:nvSpPr>
          <p:cNvPr id="6" name="Text Placeholder 7">
            <a:extLst>
              <a:ext uri="{FF2B5EF4-FFF2-40B4-BE49-F238E27FC236}">
                <a16:creationId xmlns:a16="http://schemas.microsoft.com/office/drawing/2014/main" id="{22BB33B3-D354-D13E-FD71-F7E28EDB904F}"/>
              </a:ext>
            </a:extLst>
          </p:cNvPr>
          <p:cNvSpPr>
            <a:spLocks noGrp="1"/>
          </p:cNvSpPr>
          <p:nvPr>
            <p:ph type="body" sz="quarter" idx="14" hasCustomPrompt="1"/>
          </p:nvPr>
        </p:nvSpPr>
        <p:spPr>
          <a:xfrm>
            <a:off x="477838" y="2505529"/>
            <a:ext cx="4899705" cy="3335338"/>
          </a:xfrm>
          <a:prstGeom prst="rect">
            <a:avLst/>
          </a:prstGeom>
        </p:spPr>
        <p:txBody>
          <a:bodyPr/>
          <a:lstStyle>
            <a:lvl1pPr marL="285750" indent="-285750">
              <a:buFont typeface="Courier New" panose="02070309020205020404" pitchFamily="49" charset="0"/>
              <a:buChar char="o"/>
              <a:defRPr sz="1800" b="0" i="0">
                <a:latin typeface="Ringside Narrow Book" panose="02000500000000000000" pitchFamily="2" charset="0"/>
              </a:defRPr>
            </a:lvl1pPr>
          </a:lstStyle>
          <a:p>
            <a:pPr lvl="0"/>
            <a:r>
              <a:rPr lang="en-US" dirty="0"/>
              <a:t>Body copy to go here</a:t>
            </a:r>
          </a:p>
        </p:txBody>
      </p:sp>
      <p:sp>
        <p:nvSpPr>
          <p:cNvPr id="7" name="Text Placeholder 6">
            <a:extLst>
              <a:ext uri="{FF2B5EF4-FFF2-40B4-BE49-F238E27FC236}">
                <a16:creationId xmlns:a16="http://schemas.microsoft.com/office/drawing/2014/main" id="{225F5165-706C-FF79-034F-59B04AD006F3}"/>
              </a:ext>
            </a:extLst>
          </p:cNvPr>
          <p:cNvSpPr>
            <a:spLocks noGrp="1"/>
          </p:cNvSpPr>
          <p:nvPr>
            <p:ph type="body" sz="quarter" idx="11" hasCustomPrompt="1"/>
          </p:nvPr>
        </p:nvSpPr>
        <p:spPr>
          <a:xfrm>
            <a:off x="478447" y="572960"/>
            <a:ext cx="4899096" cy="1174725"/>
          </a:xfrm>
          <a:prstGeom prst="rect">
            <a:avLst/>
          </a:prstGeom>
        </p:spPr>
        <p:txBody>
          <a:bodyPr/>
          <a:lstStyle>
            <a:lvl1pPr marL="0" indent="0">
              <a:buNone/>
              <a:defRPr sz="4000" b="1" i="0">
                <a:latin typeface="TIAA Challenger Black" pitchFamily="2" charset="77"/>
              </a:defRPr>
            </a:lvl1pPr>
          </a:lstStyle>
          <a:p>
            <a:pPr lvl="0"/>
            <a:r>
              <a:rPr lang="en-US" dirty="0"/>
              <a:t>Headline to go here. </a:t>
            </a:r>
          </a:p>
        </p:txBody>
      </p:sp>
      <p:sp>
        <p:nvSpPr>
          <p:cNvPr id="8" name="Text Placeholder 4">
            <a:extLst>
              <a:ext uri="{FF2B5EF4-FFF2-40B4-BE49-F238E27FC236}">
                <a16:creationId xmlns:a16="http://schemas.microsoft.com/office/drawing/2014/main" id="{8352917D-0114-6076-2C11-C8CED7E0D278}"/>
              </a:ext>
            </a:extLst>
          </p:cNvPr>
          <p:cNvSpPr>
            <a:spLocks noGrp="1"/>
          </p:cNvSpPr>
          <p:nvPr>
            <p:ph type="body" sz="quarter" idx="15" hasCustomPrompt="1"/>
          </p:nvPr>
        </p:nvSpPr>
        <p:spPr>
          <a:xfrm>
            <a:off x="350904" y="5218328"/>
            <a:ext cx="5217139" cy="865188"/>
          </a:xfrm>
          <a:prstGeom prst="rect">
            <a:avLst/>
          </a:prstGeom>
        </p:spPr>
        <p:txBody>
          <a:bodyPr anchor="b"/>
          <a:lstStyle>
            <a:lvl1pPr marL="0" indent="0">
              <a:buNone/>
              <a:defRPr sz="800" b="0" i="0">
                <a:latin typeface="Ringside Narrow Book" panose="02000500000000000000" pitchFamily="2" charset="0"/>
              </a:defRPr>
            </a:lvl1pPr>
          </a:lstStyle>
          <a:p>
            <a:pPr lvl="0"/>
            <a:r>
              <a:rPr lang="en-US" dirty="0"/>
              <a:t>Disclaimer copy to go here.</a:t>
            </a:r>
          </a:p>
        </p:txBody>
      </p:sp>
      <p:cxnSp>
        <p:nvCxnSpPr>
          <p:cNvPr id="9" name="Straight Connector 8">
            <a:extLst>
              <a:ext uri="{FF2B5EF4-FFF2-40B4-BE49-F238E27FC236}">
                <a16:creationId xmlns:a16="http://schemas.microsoft.com/office/drawing/2014/main" id="{1ABE138F-E30C-DF51-674F-638FF8FB46D3}"/>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953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T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1932E4-DA2F-07CE-E33E-4A732BF8EAD6}"/>
              </a:ext>
            </a:extLst>
          </p:cNvPr>
          <p:cNvSpPr/>
          <p:nvPr userDrawn="1"/>
        </p:nvSpPr>
        <p:spPr>
          <a:xfrm>
            <a:off x="0" y="0"/>
            <a:ext cx="12191999" cy="6441988"/>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a:solidFill>
                <a:schemeClr val="bg1"/>
              </a:solidFill>
              <a:latin typeface="Ringside Narrow Book" panose="02000500000000000000" pitchFamily="2" charset="0"/>
            </a:endParaRPr>
          </a:p>
        </p:txBody>
      </p:sp>
      <p:sp>
        <p:nvSpPr>
          <p:cNvPr id="3" name="Slide Number Placeholder 2">
            <a:extLst>
              <a:ext uri="{FF2B5EF4-FFF2-40B4-BE49-F238E27FC236}">
                <a16:creationId xmlns:a16="http://schemas.microsoft.com/office/drawing/2014/main" id="{8ED4B0F7-6D70-B9D9-EF40-584E1E80AC1D}"/>
              </a:ext>
            </a:extLst>
          </p:cNvPr>
          <p:cNvSpPr>
            <a:spLocks noGrp="1"/>
          </p:cNvSpPr>
          <p:nvPr>
            <p:ph type="sldNum" sz="quarter" idx="10"/>
          </p:nvPr>
        </p:nvSpPr>
        <p:spPr/>
        <p:txBody>
          <a:bodyPr/>
          <a:lstStyle/>
          <a:p>
            <a:fld id="{E5B12101-DB11-214A-81F9-2D258DBE057F}" type="slidenum">
              <a:rPr lang="en-US" smtClean="0"/>
              <a:pPr/>
              <a:t>‹#›</a:t>
            </a:fld>
            <a:endParaRPr lang="en-US" dirty="0"/>
          </a:p>
        </p:txBody>
      </p:sp>
      <p:sp>
        <p:nvSpPr>
          <p:cNvPr id="4" name="Rectangle 3">
            <a:extLst>
              <a:ext uri="{FF2B5EF4-FFF2-40B4-BE49-F238E27FC236}">
                <a16:creationId xmlns:a16="http://schemas.microsoft.com/office/drawing/2014/main" id="{BA4D32EC-16B0-DE1D-6D4A-3ADEB63DC2F2}"/>
              </a:ext>
            </a:extLst>
          </p:cNvPr>
          <p:cNvSpPr/>
          <p:nvPr userDrawn="1"/>
        </p:nvSpPr>
        <p:spPr>
          <a:xfrm>
            <a:off x="635430" y="0"/>
            <a:ext cx="4331777" cy="6441988"/>
          </a:xfrm>
          <a:prstGeom prst="rect">
            <a:avLst/>
          </a:prstGeom>
          <a:solidFill>
            <a:schemeClr val="accent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a:solidFill>
                <a:schemeClr val="bg1"/>
              </a:solidFill>
              <a:latin typeface="Ringside Narrow Book" panose="02000500000000000000" pitchFamily="2" charset="0"/>
            </a:endParaRPr>
          </a:p>
        </p:txBody>
      </p:sp>
      <p:sp>
        <p:nvSpPr>
          <p:cNvPr id="5" name="TextBox 4">
            <a:extLst>
              <a:ext uri="{FF2B5EF4-FFF2-40B4-BE49-F238E27FC236}">
                <a16:creationId xmlns:a16="http://schemas.microsoft.com/office/drawing/2014/main" id="{0B5E907E-95EB-4463-10A1-A58C2DD571E0}"/>
              </a:ext>
            </a:extLst>
          </p:cNvPr>
          <p:cNvSpPr txBox="1"/>
          <p:nvPr userDrawn="1"/>
        </p:nvSpPr>
        <p:spPr>
          <a:xfrm>
            <a:off x="1203700" y="2805495"/>
            <a:ext cx="3195235" cy="830997"/>
          </a:xfrm>
          <a:prstGeom prst="rect">
            <a:avLst/>
          </a:prstGeom>
          <a:noFill/>
        </p:spPr>
        <p:txBody>
          <a:bodyPr wrap="square" rtlCol="0">
            <a:spAutoFit/>
          </a:bodyPr>
          <a:lstStyle/>
          <a:p>
            <a:pPr algn="ctr"/>
            <a:r>
              <a:rPr lang="en-US" sz="4800" b="1" i="0">
                <a:solidFill>
                  <a:schemeClr val="tx1"/>
                </a:solidFill>
                <a:latin typeface="TIAA Challenger Black" pitchFamily="2" charset="77"/>
              </a:rPr>
              <a:t>Thank you.</a:t>
            </a:r>
          </a:p>
        </p:txBody>
      </p:sp>
      <p:sp>
        <p:nvSpPr>
          <p:cNvPr id="11" name="Text Placeholder 12">
            <a:extLst>
              <a:ext uri="{FF2B5EF4-FFF2-40B4-BE49-F238E27FC236}">
                <a16:creationId xmlns:a16="http://schemas.microsoft.com/office/drawing/2014/main" id="{D5F8E34E-91FF-BF9E-5B37-839CD88D2116}"/>
              </a:ext>
            </a:extLst>
          </p:cNvPr>
          <p:cNvSpPr>
            <a:spLocks noGrp="1"/>
          </p:cNvSpPr>
          <p:nvPr>
            <p:ph type="body" sz="quarter" idx="12" hasCustomPrompt="1"/>
          </p:nvPr>
        </p:nvSpPr>
        <p:spPr>
          <a:xfrm>
            <a:off x="5756284" y="4583918"/>
            <a:ext cx="2725737" cy="611187"/>
          </a:xfrm>
          <a:prstGeom prst="rect">
            <a:avLst/>
          </a:prstGeom>
        </p:spPr>
        <p:txBody>
          <a:bodyPr/>
          <a:lstStyle>
            <a:lvl1pPr marL="0" indent="0" algn="l">
              <a:buNone/>
              <a:defRPr sz="2400" b="1" i="0">
                <a:solidFill>
                  <a:schemeClr val="tx1"/>
                </a:solidFill>
                <a:latin typeface="TIAA Challenger Black" pitchFamily="2" charset="77"/>
              </a:defRPr>
            </a:lvl1pPr>
          </a:lstStyle>
          <a:p>
            <a:pPr lvl="0"/>
            <a:r>
              <a:rPr lang="en-US" dirty="0" err="1"/>
              <a:t>tiaa.org</a:t>
            </a:r>
            <a:r>
              <a:rPr lang="en-US" dirty="0"/>
              <a:t>/webinars</a:t>
            </a:r>
          </a:p>
        </p:txBody>
      </p:sp>
      <p:sp>
        <p:nvSpPr>
          <p:cNvPr id="12" name="Text Placeholder 12">
            <a:extLst>
              <a:ext uri="{FF2B5EF4-FFF2-40B4-BE49-F238E27FC236}">
                <a16:creationId xmlns:a16="http://schemas.microsoft.com/office/drawing/2014/main" id="{F2183232-C88E-4254-142E-94C4BB98F6DC}"/>
              </a:ext>
            </a:extLst>
          </p:cNvPr>
          <p:cNvSpPr>
            <a:spLocks noGrp="1"/>
          </p:cNvSpPr>
          <p:nvPr>
            <p:ph type="body" sz="quarter" idx="13" hasCustomPrompt="1"/>
          </p:nvPr>
        </p:nvSpPr>
        <p:spPr>
          <a:xfrm>
            <a:off x="8822821" y="4580052"/>
            <a:ext cx="2725737" cy="611187"/>
          </a:xfrm>
          <a:prstGeom prst="rect">
            <a:avLst/>
          </a:prstGeom>
        </p:spPr>
        <p:txBody>
          <a:bodyPr/>
          <a:lstStyle>
            <a:lvl1pPr marL="0" indent="0" algn="l">
              <a:buNone/>
              <a:defRPr sz="2400" b="1" i="0">
                <a:solidFill>
                  <a:schemeClr val="tx1"/>
                </a:solidFill>
                <a:latin typeface="TIAA Challenger Black" pitchFamily="2" charset="77"/>
              </a:defRPr>
            </a:lvl1pPr>
          </a:lstStyle>
          <a:p>
            <a:pPr lvl="0"/>
            <a:r>
              <a:rPr lang="en-US" dirty="0" err="1"/>
              <a:t>tiaa.org</a:t>
            </a:r>
            <a:r>
              <a:rPr lang="en-US" dirty="0"/>
              <a:t>/learn</a:t>
            </a:r>
          </a:p>
        </p:txBody>
      </p:sp>
    </p:spTree>
    <p:extLst>
      <p:ext uri="{BB962C8B-B14F-4D97-AF65-F5344CB8AC3E}">
        <p14:creationId xmlns:p14="http://schemas.microsoft.com/office/powerpoint/2010/main" val="27877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Quo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ECF4F0-F4C2-E2FD-2155-259E386B8779}"/>
              </a:ext>
            </a:extLst>
          </p:cNvPr>
          <p:cNvSpPr>
            <a:spLocks noGrp="1"/>
          </p:cNvSpPr>
          <p:nvPr>
            <p:ph type="sldNum" sz="quarter" idx="10"/>
          </p:nvPr>
        </p:nvSpPr>
        <p:spPr/>
        <p:txBody>
          <a:bodyPr/>
          <a:lstStyle/>
          <a:p>
            <a:fld id="{E5B12101-DB11-214A-81F9-2D258DBE057F}" type="slidenum">
              <a:rPr lang="en-US" smtClean="0"/>
              <a:pPr/>
              <a:t>‹#›</a:t>
            </a:fld>
            <a:endParaRPr lang="en-US" dirty="0"/>
          </a:p>
        </p:txBody>
      </p:sp>
      <p:sp>
        <p:nvSpPr>
          <p:cNvPr id="5" name="Rectangle 4">
            <a:extLst>
              <a:ext uri="{FF2B5EF4-FFF2-40B4-BE49-F238E27FC236}">
                <a16:creationId xmlns:a16="http://schemas.microsoft.com/office/drawing/2014/main" id="{9B69B716-4380-8AE0-BC85-2CF9AE6CCAA7}"/>
              </a:ext>
            </a:extLst>
          </p:cNvPr>
          <p:cNvSpPr/>
          <p:nvPr userDrawn="1"/>
        </p:nvSpPr>
        <p:spPr>
          <a:xfrm>
            <a:off x="0" y="0"/>
            <a:ext cx="8001000" cy="6441989"/>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6" name="Rectangle 5">
            <a:extLst>
              <a:ext uri="{FF2B5EF4-FFF2-40B4-BE49-F238E27FC236}">
                <a16:creationId xmlns:a16="http://schemas.microsoft.com/office/drawing/2014/main" id="{1884B3F8-2B75-26C4-D768-601E49C84297}"/>
              </a:ext>
            </a:extLst>
          </p:cNvPr>
          <p:cNvSpPr/>
          <p:nvPr userDrawn="1"/>
        </p:nvSpPr>
        <p:spPr>
          <a:xfrm>
            <a:off x="8001000" y="-1"/>
            <a:ext cx="4191000" cy="6441989"/>
          </a:xfrm>
          <a:prstGeom prst="rect">
            <a:avLst/>
          </a:prstGeom>
          <a:solidFill>
            <a:schemeClr val="accent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7" name="Text Placeholder 1">
            <a:extLst>
              <a:ext uri="{FF2B5EF4-FFF2-40B4-BE49-F238E27FC236}">
                <a16:creationId xmlns:a16="http://schemas.microsoft.com/office/drawing/2014/main" id="{DAC391EE-3273-3900-C1FF-EE7010F113F3}"/>
              </a:ext>
            </a:extLst>
          </p:cNvPr>
          <p:cNvSpPr txBox="1">
            <a:spLocks/>
          </p:cNvSpPr>
          <p:nvPr userDrawn="1"/>
        </p:nvSpPr>
        <p:spPr>
          <a:xfrm>
            <a:off x="438458" y="429239"/>
            <a:ext cx="2345932" cy="485162"/>
          </a:xfrm>
          <a:prstGeom prst="rect">
            <a:avLst/>
          </a:prstGeom>
        </p:spPr>
        <p:txBody>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600" b="0" i="0" kern="1200">
                <a:solidFill>
                  <a:schemeClr val="tx1"/>
                </a:solidFill>
                <a:latin typeface="Ringside Narrow Book"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spc="300" dirty="0">
                <a:solidFill>
                  <a:schemeClr val="tx2"/>
                </a:solidFill>
                <a:effectLst/>
                <a:latin typeface="Ringside Narrow" panose="02000500000000000000" pitchFamily="2" charset="0"/>
                <a:cs typeface="Sentinel Book" panose="02060603060506030203" pitchFamily="18" charset="0"/>
              </a:rPr>
              <a:t>AGENDA</a:t>
            </a:r>
          </a:p>
        </p:txBody>
      </p:sp>
      <p:sp>
        <p:nvSpPr>
          <p:cNvPr id="27" name="Text Placeholder 26">
            <a:extLst>
              <a:ext uri="{FF2B5EF4-FFF2-40B4-BE49-F238E27FC236}">
                <a16:creationId xmlns:a16="http://schemas.microsoft.com/office/drawing/2014/main" id="{5F3D8C4B-DA70-DF11-DC56-F7F4BB04C1F6}"/>
              </a:ext>
            </a:extLst>
          </p:cNvPr>
          <p:cNvSpPr>
            <a:spLocks noGrp="1"/>
          </p:cNvSpPr>
          <p:nvPr>
            <p:ph type="body" sz="quarter" idx="16" hasCustomPrompt="1"/>
          </p:nvPr>
        </p:nvSpPr>
        <p:spPr>
          <a:xfrm>
            <a:off x="8696325" y="2588768"/>
            <a:ext cx="2928938" cy="1952742"/>
          </a:xfrm>
          <a:prstGeom prst="rect">
            <a:avLst/>
          </a:prstGeom>
        </p:spPr>
        <p:txBody>
          <a:bodyPr/>
          <a:lstStyle>
            <a:lvl1pPr marL="0" indent="0">
              <a:buNone/>
              <a:defRPr sz="2400" b="0" i="0">
                <a:latin typeface="Sentinel Book" panose="02060603060506030203" pitchFamily="18" charset="0"/>
                <a:cs typeface="Sentinel Book" panose="02060603060506030203" pitchFamily="18" charset="0"/>
              </a:defRPr>
            </a:lvl1pPr>
          </a:lstStyle>
          <a:p>
            <a:pPr lvl="0"/>
            <a:r>
              <a:rPr lang="en-US" dirty="0"/>
              <a:t>“Quote to go here and here and here and here.”</a:t>
            </a:r>
          </a:p>
        </p:txBody>
      </p:sp>
      <p:sp>
        <p:nvSpPr>
          <p:cNvPr id="29" name="Text Placeholder 28">
            <a:extLst>
              <a:ext uri="{FF2B5EF4-FFF2-40B4-BE49-F238E27FC236}">
                <a16:creationId xmlns:a16="http://schemas.microsoft.com/office/drawing/2014/main" id="{87B86CBD-655A-BF4C-79EE-83DA69C4A44C}"/>
              </a:ext>
            </a:extLst>
          </p:cNvPr>
          <p:cNvSpPr>
            <a:spLocks noGrp="1"/>
          </p:cNvSpPr>
          <p:nvPr>
            <p:ph type="body" sz="quarter" idx="17" hasCustomPrompt="1"/>
          </p:nvPr>
        </p:nvSpPr>
        <p:spPr>
          <a:xfrm>
            <a:off x="9440863" y="3846068"/>
            <a:ext cx="2355850" cy="446088"/>
          </a:xfrm>
          <a:prstGeom prst="rect">
            <a:avLst/>
          </a:prstGeom>
        </p:spPr>
        <p:txBody>
          <a:bodyPr/>
          <a:lstStyle>
            <a:lvl1pPr marL="0" indent="0">
              <a:buNone/>
              <a:defRPr sz="1400" b="0" i="0">
                <a:latin typeface="Ringside Narrow Book" panose="02000500000000000000" pitchFamily="2" charset="0"/>
              </a:defRPr>
            </a:lvl1pPr>
          </a:lstStyle>
          <a:p>
            <a:pPr lvl="0"/>
            <a:r>
              <a:rPr lang="en-US" dirty="0"/>
              <a:t>— </a:t>
            </a:r>
            <a:r>
              <a:rPr lang="en-US" dirty="0" err="1"/>
              <a:t>Firstname</a:t>
            </a:r>
            <a:r>
              <a:rPr lang="en-US" dirty="0"/>
              <a:t> </a:t>
            </a:r>
            <a:r>
              <a:rPr lang="en-US" dirty="0" err="1"/>
              <a:t>Lastname</a:t>
            </a:r>
            <a:endParaRPr lang="en-US" dirty="0"/>
          </a:p>
        </p:txBody>
      </p:sp>
      <p:sp>
        <p:nvSpPr>
          <p:cNvPr id="2" name="Text Placeholder 14">
            <a:extLst>
              <a:ext uri="{FF2B5EF4-FFF2-40B4-BE49-F238E27FC236}">
                <a16:creationId xmlns:a16="http://schemas.microsoft.com/office/drawing/2014/main" id="{3AD8A6C1-D729-74AD-ACE8-66A8114B4A68}"/>
              </a:ext>
            </a:extLst>
          </p:cNvPr>
          <p:cNvSpPr>
            <a:spLocks noGrp="1"/>
          </p:cNvSpPr>
          <p:nvPr>
            <p:ph type="body" sz="quarter" idx="11" hasCustomPrompt="1"/>
          </p:nvPr>
        </p:nvSpPr>
        <p:spPr>
          <a:xfrm>
            <a:off x="1683426" y="1537235"/>
            <a:ext cx="5750838" cy="346046"/>
          </a:xfrm>
          <a:prstGeom prst="rect">
            <a:avLst/>
          </a:prstGeom>
        </p:spPr>
        <p:txBody>
          <a:bodyPr/>
          <a:lstStyle>
            <a:lvl1pPr marL="0" indent="0">
              <a:buNone/>
              <a:defRPr sz="2800" b="1" i="0">
                <a:latin typeface="TIAA Challenger Black" pitchFamily="2" charset="77"/>
              </a:defRPr>
            </a:lvl1pPr>
            <a:lvl2pPr>
              <a:defRPr sz="2000" b="1" i="0">
                <a:latin typeface="TIAA Challenger Semibold" pitchFamily="2" charset="77"/>
              </a:defRPr>
            </a:lvl2pPr>
            <a:lvl3pPr>
              <a:defRPr sz="2000" b="1" i="0">
                <a:latin typeface="TIAA Challenger Semibold" pitchFamily="2" charset="77"/>
              </a:defRPr>
            </a:lvl3pPr>
            <a:lvl4pPr>
              <a:defRPr sz="2000" b="1" i="0">
                <a:latin typeface="TIAA Challenger Semibold" pitchFamily="2" charset="77"/>
              </a:defRPr>
            </a:lvl4pPr>
            <a:lvl5pPr>
              <a:defRPr sz="2000" b="1" i="0">
                <a:latin typeface="TIAA Challenger Semibold" pitchFamily="2" charset="77"/>
              </a:defRPr>
            </a:lvl5pPr>
          </a:lstStyle>
          <a:p>
            <a:pPr lvl="0"/>
            <a:r>
              <a:rPr lang="en-US" dirty="0"/>
              <a:t>Lorem ipsum</a:t>
            </a:r>
          </a:p>
        </p:txBody>
      </p:sp>
      <p:sp>
        <p:nvSpPr>
          <p:cNvPr id="4" name="Text Placeholder 14">
            <a:extLst>
              <a:ext uri="{FF2B5EF4-FFF2-40B4-BE49-F238E27FC236}">
                <a16:creationId xmlns:a16="http://schemas.microsoft.com/office/drawing/2014/main" id="{65F762B2-F0D0-5F96-69E6-0CAEFF3F2102}"/>
              </a:ext>
            </a:extLst>
          </p:cNvPr>
          <p:cNvSpPr>
            <a:spLocks noGrp="1"/>
          </p:cNvSpPr>
          <p:nvPr>
            <p:ph type="body" sz="quarter" idx="12" hasCustomPrompt="1"/>
          </p:nvPr>
        </p:nvSpPr>
        <p:spPr>
          <a:xfrm>
            <a:off x="1683426" y="2427981"/>
            <a:ext cx="5750838" cy="346046"/>
          </a:xfrm>
          <a:prstGeom prst="rect">
            <a:avLst/>
          </a:prstGeom>
        </p:spPr>
        <p:txBody>
          <a:bodyPr/>
          <a:lstStyle>
            <a:lvl1pPr marL="0" indent="0">
              <a:buNone/>
              <a:defRPr sz="2800" b="1" i="0">
                <a:latin typeface="TIAA Challenger Black" pitchFamily="2" charset="77"/>
              </a:defRPr>
            </a:lvl1pPr>
            <a:lvl2pPr>
              <a:defRPr sz="2000" b="1" i="0">
                <a:latin typeface="TIAA Challenger Semibold" pitchFamily="2" charset="77"/>
              </a:defRPr>
            </a:lvl2pPr>
            <a:lvl3pPr>
              <a:defRPr sz="2000" b="1" i="0">
                <a:latin typeface="TIAA Challenger Semibold" pitchFamily="2" charset="77"/>
              </a:defRPr>
            </a:lvl3pPr>
            <a:lvl4pPr>
              <a:defRPr sz="2000" b="1" i="0">
                <a:latin typeface="TIAA Challenger Semibold" pitchFamily="2" charset="77"/>
              </a:defRPr>
            </a:lvl4pPr>
            <a:lvl5pPr>
              <a:defRPr sz="2000" b="1" i="0">
                <a:latin typeface="TIAA Challenger Semibold" pitchFamily="2" charset="77"/>
              </a:defRPr>
            </a:lvl5pPr>
          </a:lstStyle>
          <a:p>
            <a:pPr lvl="0"/>
            <a:r>
              <a:rPr lang="en-US" dirty="0"/>
              <a:t>Lorem ipsum</a:t>
            </a:r>
          </a:p>
        </p:txBody>
      </p:sp>
      <p:sp>
        <p:nvSpPr>
          <p:cNvPr id="8" name="Text Placeholder 14">
            <a:extLst>
              <a:ext uri="{FF2B5EF4-FFF2-40B4-BE49-F238E27FC236}">
                <a16:creationId xmlns:a16="http://schemas.microsoft.com/office/drawing/2014/main" id="{543BDED1-5528-808A-C58B-0708BCAB63B1}"/>
              </a:ext>
            </a:extLst>
          </p:cNvPr>
          <p:cNvSpPr>
            <a:spLocks noGrp="1"/>
          </p:cNvSpPr>
          <p:nvPr>
            <p:ph type="body" sz="quarter" idx="13" hasCustomPrompt="1"/>
          </p:nvPr>
        </p:nvSpPr>
        <p:spPr>
          <a:xfrm>
            <a:off x="1683426" y="3273874"/>
            <a:ext cx="5750838" cy="346046"/>
          </a:xfrm>
          <a:prstGeom prst="rect">
            <a:avLst/>
          </a:prstGeom>
        </p:spPr>
        <p:txBody>
          <a:bodyPr/>
          <a:lstStyle>
            <a:lvl1pPr marL="0" indent="0">
              <a:buNone/>
              <a:defRPr sz="2800" b="1" i="0">
                <a:latin typeface="TIAA Challenger Black" pitchFamily="2" charset="77"/>
              </a:defRPr>
            </a:lvl1pPr>
            <a:lvl2pPr>
              <a:defRPr sz="2000" b="1" i="0">
                <a:latin typeface="TIAA Challenger Semibold" pitchFamily="2" charset="77"/>
              </a:defRPr>
            </a:lvl2pPr>
            <a:lvl3pPr>
              <a:defRPr sz="2000" b="1" i="0">
                <a:latin typeface="TIAA Challenger Semibold" pitchFamily="2" charset="77"/>
              </a:defRPr>
            </a:lvl3pPr>
            <a:lvl4pPr>
              <a:defRPr sz="2000" b="1" i="0">
                <a:latin typeface="TIAA Challenger Semibold" pitchFamily="2" charset="77"/>
              </a:defRPr>
            </a:lvl4pPr>
            <a:lvl5pPr>
              <a:defRPr sz="2000" b="1" i="0">
                <a:latin typeface="TIAA Challenger Semibold" pitchFamily="2" charset="77"/>
              </a:defRPr>
            </a:lvl5pPr>
          </a:lstStyle>
          <a:p>
            <a:pPr lvl="0"/>
            <a:r>
              <a:rPr lang="en-US" dirty="0"/>
              <a:t>Lorem ipsum</a:t>
            </a:r>
          </a:p>
        </p:txBody>
      </p:sp>
      <p:sp>
        <p:nvSpPr>
          <p:cNvPr id="9" name="Text Placeholder 14">
            <a:extLst>
              <a:ext uri="{FF2B5EF4-FFF2-40B4-BE49-F238E27FC236}">
                <a16:creationId xmlns:a16="http://schemas.microsoft.com/office/drawing/2014/main" id="{2DA61BBB-6FC9-8CB9-8AE7-E5A0B7238B11}"/>
              </a:ext>
            </a:extLst>
          </p:cNvPr>
          <p:cNvSpPr>
            <a:spLocks noGrp="1"/>
          </p:cNvSpPr>
          <p:nvPr>
            <p:ph type="body" sz="quarter" idx="14" hasCustomPrompt="1"/>
          </p:nvPr>
        </p:nvSpPr>
        <p:spPr>
          <a:xfrm>
            <a:off x="1683426" y="4133636"/>
            <a:ext cx="5750838" cy="346046"/>
          </a:xfrm>
          <a:prstGeom prst="rect">
            <a:avLst/>
          </a:prstGeom>
        </p:spPr>
        <p:txBody>
          <a:bodyPr/>
          <a:lstStyle>
            <a:lvl1pPr marL="0" indent="0">
              <a:buNone/>
              <a:defRPr sz="2800" b="1" i="0">
                <a:latin typeface="TIAA Challenger Black" pitchFamily="2" charset="77"/>
              </a:defRPr>
            </a:lvl1pPr>
            <a:lvl2pPr>
              <a:defRPr sz="2000" b="1" i="0">
                <a:latin typeface="TIAA Challenger Semibold" pitchFamily="2" charset="77"/>
              </a:defRPr>
            </a:lvl2pPr>
            <a:lvl3pPr>
              <a:defRPr sz="2000" b="1" i="0">
                <a:latin typeface="TIAA Challenger Semibold" pitchFamily="2" charset="77"/>
              </a:defRPr>
            </a:lvl3pPr>
            <a:lvl4pPr>
              <a:defRPr sz="2000" b="1" i="0">
                <a:latin typeface="TIAA Challenger Semibold" pitchFamily="2" charset="77"/>
              </a:defRPr>
            </a:lvl4pPr>
            <a:lvl5pPr>
              <a:defRPr sz="2000" b="1" i="0">
                <a:latin typeface="TIAA Challenger Semibold" pitchFamily="2" charset="77"/>
              </a:defRPr>
            </a:lvl5pPr>
          </a:lstStyle>
          <a:p>
            <a:pPr lvl="0"/>
            <a:r>
              <a:rPr lang="en-US" dirty="0"/>
              <a:t>Lorem ipsum</a:t>
            </a:r>
          </a:p>
        </p:txBody>
      </p:sp>
      <p:sp>
        <p:nvSpPr>
          <p:cNvPr id="11" name="Rectangle 10">
            <a:extLst>
              <a:ext uri="{FF2B5EF4-FFF2-40B4-BE49-F238E27FC236}">
                <a16:creationId xmlns:a16="http://schemas.microsoft.com/office/drawing/2014/main" id="{EA5D8B52-2F05-3C6B-B975-0B7686739478}"/>
              </a:ext>
            </a:extLst>
          </p:cNvPr>
          <p:cNvSpPr/>
          <p:nvPr userDrawn="1"/>
        </p:nvSpPr>
        <p:spPr>
          <a:xfrm>
            <a:off x="950477" y="1537234"/>
            <a:ext cx="586725" cy="586725"/>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i="0" dirty="0">
                <a:solidFill>
                  <a:schemeClr val="tx1"/>
                </a:solidFill>
                <a:effectLst/>
                <a:latin typeface="TIAA Challenger Semibold" pitchFamily="2" charset="77"/>
                <a:ea typeface="Times New Roman" panose="02020603050405020304" pitchFamily="18" charset="0"/>
              </a:rPr>
              <a:t>1</a:t>
            </a:r>
          </a:p>
        </p:txBody>
      </p:sp>
      <p:sp>
        <p:nvSpPr>
          <p:cNvPr id="12" name="Rectangle 11">
            <a:extLst>
              <a:ext uri="{FF2B5EF4-FFF2-40B4-BE49-F238E27FC236}">
                <a16:creationId xmlns:a16="http://schemas.microsoft.com/office/drawing/2014/main" id="{02647946-86B4-6D21-1C99-12FCC0EC07AC}"/>
              </a:ext>
            </a:extLst>
          </p:cNvPr>
          <p:cNvSpPr/>
          <p:nvPr userDrawn="1"/>
        </p:nvSpPr>
        <p:spPr>
          <a:xfrm>
            <a:off x="950477" y="2410662"/>
            <a:ext cx="586725" cy="586725"/>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i="0" dirty="0">
                <a:solidFill>
                  <a:schemeClr val="tx1"/>
                </a:solidFill>
                <a:effectLst/>
                <a:latin typeface="TIAA Challenger Semibold" pitchFamily="2" charset="77"/>
                <a:ea typeface="Times New Roman" panose="02020603050405020304" pitchFamily="18" charset="0"/>
              </a:rPr>
              <a:t>2</a:t>
            </a:r>
          </a:p>
        </p:txBody>
      </p:sp>
      <p:sp>
        <p:nvSpPr>
          <p:cNvPr id="13" name="Rectangle 12">
            <a:extLst>
              <a:ext uri="{FF2B5EF4-FFF2-40B4-BE49-F238E27FC236}">
                <a16:creationId xmlns:a16="http://schemas.microsoft.com/office/drawing/2014/main" id="{6D3D6064-5B55-1EF3-D178-BC1642398A66}"/>
              </a:ext>
            </a:extLst>
          </p:cNvPr>
          <p:cNvSpPr/>
          <p:nvPr userDrawn="1"/>
        </p:nvSpPr>
        <p:spPr>
          <a:xfrm>
            <a:off x="950477" y="3271208"/>
            <a:ext cx="586725" cy="586725"/>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i="0" dirty="0">
                <a:solidFill>
                  <a:schemeClr val="tx1"/>
                </a:solidFill>
                <a:effectLst/>
                <a:latin typeface="TIAA Challenger Semibold" pitchFamily="2" charset="77"/>
                <a:ea typeface="Times New Roman" panose="02020603050405020304" pitchFamily="18" charset="0"/>
              </a:rPr>
              <a:t>3</a:t>
            </a:r>
          </a:p>
        </p:txBody>
      </p:sp>
      <p:sp>
        <p:nvSpPr>
          <p:cNvPr id="14" name="Rectangle 13">
            <a:extLst>
              <a:ext uri="{FF2B5EF4-FFF2-40B4-BE49-F238E27FC236}">
                <a16:creationId xmlns:a16="http://schemas.microsoft.com/office/drawing/2014/main" id="{C752E8B2-E17C-0438-229D-C1FC1A261CE0}"/>
              </a:ext>
            </a:extLst>
          </p:cNvPr>
          <p:cNvSpPr/>
          <p:nvPr userDrawn="1"/>
        </p:nvSpPr>
        <p:spPr>
          <a:xfrm>
            <a:off x="950477" y="4133635"/>
            <a:ext cx="586725" cy="586725"/>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i="0" dirty="0">
                <a:solidFill>
                  <a:schemeClr val="tx1"/>
                </a:solidFill>
                <a:effectLst/>
                <a:latin typeface="TIAA Challenger Semibold" pitchFamily="2" charset="77"/>
                <a:ea typeface="Times New Roman" panose="02020603050405020304" pitchFamily="18" charset="0"/>
              </a:rPr>
              <a:t>4</a:t>
            </a:r>
          </a:p>
        </p:txBody>
      </p:sp>
      <p:sp>
        <p:nvSpPr>
          <p:cNvPr id="15" name="Rectangle 14">
            <a:extLst>
              <a:ext uri="{FF2B5EF4-FFF2-40B4-BE49-F238E27FC236}">
                <a16:creationId xmlns:a16="http://schemas.microsoft.com/office/drawing/2014/main" id="{390AC04D-A2A2-3369-37C2-89AF3AF2FA2C}"/>
              </a:ext>
            </a:extLst>
          </p:cNvPr>
          <p:cNvSpPr/>
          <p:nvPr userDrawn="1"/>
        </p:nvSpPr>
        <p:spPr>
          <a:xfrm>
            <a:off x="950477" y="4996062"/>
            <a:ext cx="586725" cy="586725"/>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0" b="1" i="0" dirty="0">
              <a:solidFill>
                <a:schemeClr val="tx1"/>
              </a:solidFill>
              <a:effectLst/>
              <a:latin typeface="TIAA Challenger Semibold" pitchFamily="2" charset="77"/>
              <a:ea typeface="Times New Roman" panose="02020603050405020304" pitchFamily="18" charset="0"/>
            </a:endParaRPr>
          </a:p>
        </p:txBody>
      </p:sp>
    </p:spTree>
    <p:extLst>
      <p:ext uri="{BB962C8B-B14F-4D97-AF65-F5344CB8AC3E}">
        <p14:creationId xmlns:p14="http://schemas.microsoft.com/office/powerpoint/2010/main" val="166508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ga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ECF4F0-F4C2-E2FD-2155-259E386B8779}"/>
              </a:ext>
            </a:extLst>
          </p:cNvPr>
          <p:cNvSpPr>
            <a:spLocks noGrp="1"/>
          </p:cNvSpPr>
          <p:nvPr>
            <p:ph type="sldNum" sz="quarter" idx="10"/>
          </p:nvPr>
        </p:nvSpPr>
        <p:spPr/>
        <p:txBody>
          <a:bodyPr/>
          <a:lstStyle/>
          <a:p>
            <a:fld id="{E5B12101-DB11-214A-81F9-2D258DBE057F}" type="slidenum">
              <a:rPr lang="en-US" smtClean="0"/>
              <a:pPr/>
              <a:t>‹#›</a:t>
            </a:fld>
            <a:endParaRPr lang="en-US" dirty="0"/>
          </a:p>
        </p:txBody>
      </p:sp>
      <p:sp>
        <p:nvSpPr>
          <p:cNvPr id="5" name="Rectangle 4">
            <a:extLst>
              <a:ext uri="{FF2B5EF4-FFF2-40B4-BE49-F238E27FC236}">
                <a16:creationId xmlns:a16="http://schemas.microsoft.com/office/drawing/2014/main" id="{9B69B716-4380-8AE0-BC85-2CF9AE6CCAA7}"/>
              </a:ext>
            </a:extLst>
          </p:cNvPr>
          <p:cNvSpPr/>
          <p:nvPr userDrawn="1"/>
        </p:nvSpPr>
        <p:spPr>
          <a:xfrm>
            <a:off x="0" y="-1"/>
            <a:ext cx="12192000" cy="6441989"/>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6" name="Text Placeholder 4">
            <a:extLst>
              <a:ext uri="{FF2B5EF4-FFF2-40B4-BE49-F238E27FC236}">
                <a16:creationId xmlns:a16="http://schemas.microsoft.com/office/drawing/2014/main" id="{93D5FEE5-8DF6-F0D2-FC94-5217B9CC1E75}"/>
              </a:ext>
            </a:extLst>
          </p:cNvPr>
          <p:cNvSpPr>
            <a:spLocks noGrp="1"/>
          </p:cNvSpPr>
          <p:nvPr>
            <p:ph type="body" sz="quarter" idx="14" hasCustomPrompt="1"/>
          </p:nvPr>
        </p:nvSpPr>
        <p:spPr>
          <a:xfrm>
            <a:off x="350903" y="927847"/>
            <a:ext cx="11522849" cy="5155669"/>
          </a:xfrm>
          <a:prstGeom prst="rect">
            <a:avLst/>
          </a:prstGeom>
        </p:spPr>
        <p:txBody>
          <a:bodyPr anchor="b"/>
          <a:lstStyle>
            <a:lvl1pPr marL="0" indent="0">
              <a:buNone/>
              <a:defRPr sz="800" b="0" i="0">
                <a:latin typeface="Ringside Narrow Book" panose="02000500000000000000" pitchFamily="2" charset="0"/>
              </a:defRPr>
            </a:lvl1pPr>
          </a:lstStyle>
          <a:p>
            <a:pPr lvl="0"/>
            <a:r>
              <a:rPr lang="en-US" dirty="0"/>
              <a:t>Legal copy to go here.</a:t>
            </a:r>
          </a:p>
        </p:txBody>
      </p:sp>
    </p:spTree>
    <p:extLst>
      <p:ext uri="{BB962C8B-B14F-4D97-AF65-F5344CB8AC3E}">
        <p14:creationId xmlns:p14="http://schemas.microsoft.com/office/powerpoint/2010/main" val="351323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Template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DB6890-B253-5AF6-0CE4-993F5B56CF0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903" y="0"/>
            <a:ext cx="11834754" cy="6450228"/>
          </a:xfrm>
          <a:prstGeom prst="rect">
            <a:avLst/>
          </a:prstGeom>
        </p:spPr>
      </p:pic>
      <p:sp>
        <p:nvSpPr>
          <p:cNvPr id="3" name="Slide Number Placeholder 2">
            <a:extLst>
              <a:ext uri="{FF2B5EF4-FFF2-40B4-BE49-F238E27FC236}">
                <a16:creationId xmlns:a16="http://schemas.microsoft.com/office/drawing/2014/main" id="{6AA0B631-12AF-21CE-DD6D-4D51320597CB}"/>
              </a:ext>
            </a:extLst>
          </p:cNvPr>
          <p:cNvSpPr>
            <a:spLocks noGrp="1"/>
          </p:cNvSpPr>
          <p:nvPr>
            <p:ph type="sldNum" sz="quarter" idx="10"/>
          </p:nvPr>
        </p:nvSpPr>
        <p:spPr/>
        <p:txBody>
          <a:bodyPr/>
          <a:lstStyle/>
          <a:p>
            <a:fld id="{E5B12101-DB11-214A-81F9-2D258DBE057F}" type="slidenum">
              <a:rPr lang="en-US" smtClean="0"/>
              <a:pPr/>
              <a:t>‹#›</a:t>
            </a:fld>
            <a:endParaRPr lang="en-US" dirty="0"/>
          </a:p>
        </p:txBody>
      </p:sp>
      <p:pic>
        <p:nvPicPr>
          <p:cNvPr id="10" name="Picture 9" descr="A white line on a black background&#10;&#10;Description automatically generated">
            <a:extLst>
              <a:ext uri="{FF2B5EF4-FFF2-40B4-BE49-F238E27FC236}">
                <a16:creationId xmlns:a16="http://schemas.microsoft.com/office/drawing/2014/main" id="{7B476563-B863-BC13-7CC5-62C44EA192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673838" y="-354235"/>
            <a:ext cx="3161819" cy="6804463"/>
          </a:xfrm>
          <a:prstGeom prst="rect">
            <a:avLst/>
          </a:prstGeom>
        </p:spPr>
      </p:pic>
      <p:sp>
        <p:nvSpPr>
          <p:cNvPr id="12" name="Text Placeholder 11">
            <a:extLst>
              <a:ext uri="{FF2B5EF4-FFF2-40B4-BE49-F238E27FC236}">
                <a16:creationId xmlns:a16="http://schemas.microsoft.com/office/drawing/2014/main" id="{F9FA9167-0F11-F1C0-A182-8B508E87F8B4}"/>
              </a:ext>
            </a:extLst>
          </p:cNvPr>
          <p:cNvSpPr>
            <a:spLocks noGrp="1"/>
          </p:cNvSpPr>
          <p:nvPr>
            <p:ph type="body" sz="quarter" idx="11" hasCustomPrompt="1"/>
          </p:nvPr>
        </p:nvSpPr>
        <p:spPr>
          <a:xfrm>
            <a:off x="520617" y="1447086"/>
            <a:ext cx="4802164" cy="3471862"/>
          </a:xfrm>
          <a:prstGeom prst="rect">
            <a:avLst/>
          </a:prstGeom>
        </p:spPr>
        <p:txBody>
          <a:bodyPr/>
          <a:lstStyle>
            <a:lvl1pPr marL="0" indent="0">
              <a:buNone/>
              <a:defRPr sz="6000" b="1" i="0">
                <a:latin typeface="TIAA Challenger Black" pitchFamily="2" charset="77"/>
              </a:defRPr>
            </a:lvl1pPr>
          </a:lstStyle>
          <a:p>
            <a:pPr lvl="0"/>
            <a:r>
              <a:rPr lang="en-US" dirty="0"/>
              <a:t>Lorem ipsum.</a:t>
            </a:r>
          </a:p>
        </p:txBody>
      </p:sp>
      <p:sp>
        <p:nvSpPr>
          <p:cNvPr id="2" name="Text Placeholder 1">
            <a:extLst>
              <a:ext uri="{FF2B5EF4-FFF2-40B4-BE49-F238E27FC236}">
                <a16:creationId xmlns:a16="http://schemas.microsoft.com/office/drawing/2014/main" id="{08FA9377-1A28-AE5B-ED60-7104D0516255}"/>
              </a:ext>
            </a:extLst>
          </p:cNvPr>
          <p:cNvSpPr txBox="1">
            <a:spLocks/>
          </p:cNvSpPr>
          <p:nvPr userDrawn="1"/>
        </p:nvSpPr>
        <p:spPr>
          <a:xfrm>
            <a:off x="520618" y="758142"/>
            <a:ext cx="4802165" cy="430804"/>
          </a:xfrm>
          <a:prstGeom prst="rect">
            <a:avLst/>
          </a:prstGeom>
        </p:spPr>
        <p:txBody>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600" b="0" i="0" kern="1200">
                <a:solidFill>
                  <a:schemeClr val="tx1"/>
                </a:solidFill>
                <a:latin typeface="Ringside Narrow Book"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spc="300" dirty="0">
                <a:solidFill>
                  <a:schemeClr val="bg1"/>
                </a:solidFill>
                <a:effectLst/>
                <a:latin typeface="Ringside Narrow" panose="02000500000000000000" pitchFamily="2" charset="0"/>
                <a:cs typeface="Sentinel Book" panose="02060603060506030203" pitchFamily="18" charset="0"/>
              </a:rPr>
              <a:t>STEP 1</a:t>
            </a:r>
          </a:p>
        </p:txBody>
      </p:sp>
      <p:cxnSp>
        <p:nvCxnSpPr>
          <p:cNvPr id="5" name="Straight Connector 4">
            <a:extLst>
              <a:ext uri="{FF2B5EF4-FFF2-40B4-BE49-F238E27FC236}">
                <a16:creationId xmlns:a16="http://schemas.microsoft.com/office/drawing/2014/main" id="{A6D65D78-0952-26B9-5902-214E1DC14A7D}"/>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911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p15="http://schemas.microsoft.com/office/powerpoint/2012/main">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81DB79-9461-DADD-C95E-E004FC73E2FE}"/>
              </a:ext>
            </a:extLst>
          </p:cNvPr>
          <p:cNvSpPr>
            <a:spLocks noGrp="1"/>
          </p:cNvSpPr>
          <p:nvPr>
            <p:ph type="sldNum" sz="quarter" idx="10"/>
          </p:nvPr>
        </p:nvSpPr>
        <p:spPr/>
        <p:txBody>
          <a:bodyPr/>
          <a:lstStyle/>
          <a:p>
            <a:fld id="{E5B12101-DB11-214A-81F9-2D258DBE057F}" type="slidenum">
              <a:rPr lang="en-US" smtClean="0"/>
              <a:pPr/>
              <a:t>‹#›</a:t>
            </a:fld>
            <a:endParaRPr lang="en-US" dirty="0"/>
          </a:p>
        </p:txBody>
      </p:sp>
      <p:sp>
        <p:nvSpPr>
          <p:cNvPr id="4" name="Rectangle 3">
            <a:extLst>
              <a:ext uri="{FF2B5EF4-FFF2-40B4-BE49-F238E27FC236}">
                <a16:creationId xmlns:a16="http://schemas.microsoft.com/office/drawing/2014/main" id="{317DE25F-5376-B60F-68ED-7ADFBC1024CC}"/>
              </a:ext>
            </a:extLst>
          </p:cNvPr>
          <p:cNvSpPr/>
          <p:nvPr userDrawn="1"/>
        </p:nvSpPr>
        <p:spPr>
          <a:xfrm>
            <a:off x="0" y="-1"/>
            <a:ext cx="11841096" cy="6441989"/>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7" name="Text Placeholder 6">
            <a:extLst>
              <a:ext uri="{FF2B5EF4-FFF2-40B4-BE49-F238E27FC236}">
                <a16:creationId xmlns:a16="http://schemas.microsoft.com/office/drawing/2014/main" id="{63EC9AEE-0DF4-8A96-00A3-E8BAC61D2BD0}"/>
              </a:ext>
            </a:extLst>
          </p:cNvPr>
          <p:cNvSpPr>
            <a:spLocks noGrp="1"/>
          </p:cNvSpPr>
          <p:nvPr>
            <p:ph type="body" sz="quarter" idx="11" hasCustomPrompt="1"/>
          </p:nvPr>
        </p:nvSpPr>
        <p:spPr>
          <a:xfrm>
            <a:off x="478447" y="572961"/>
            <a:ext cx="10299700" cy="597471"/>
          </a:xfrm>
          <a:prstGeom prst="rect">
            <a:avLst/>
          </a:prstGeom>
        </p:spPr>
        <p:txBody>
          <a:bodyPr/>
          <a:lstStyle>
            <a:lvl1pPr marL="0" indent="0">
              <a:buNone/>
              <a:defRPr sz="4000" b="1" i="0">
                <a:latin typeface="TIAA Challenger Black" pitchFamily="2" charset="77"/>
              </a:defRPr>
            </a:lvl1pPr>
          </a:lstStyle>
          <a:p>
            <a:pPr lvl="0"/>
            <a:r>
              <a:rPr lang="en-US" dirty="0"/>
              <a:t>Headline to go here.</a:t>
            </a:r>
          </a:p>
        </p:txBody>
      </p:sp>
      <p:sp>
        <p:nvSpPr>
          <p:cNvPr id="6" name="Text Placeholder 4">
            <a:extLst>
              <a:ext uri="{FF2B5EF4-FFF2-40B4-BE49-F238E27FC236}">
                <a16:creationId xmlns:a16="http://schemas.microsoft.com/office/drawing/2014/main" id="{F683C5C9-CC17-D14A-C69F-0EB63F71D6C4}"/>
              </a:ext>
            </a:extLst>
          </p:cNvPr>
          <p:cNvSpPr>
            <a:spLocks noGrp="1"/>
          </p:cNvSpPr>
          <p:nvPr>
            <p:ph type="body" sz="quarter" idx="14" hasCustomPrompt="1"/>
          </p:nvPr>
        </p:nvSpPr>
        <p:spPr>
          <a:xfrm>
            <a:off x="350904" y="5218328"/>
            <a:ext cx="11193462" cy="865188"/>
          </a:xfrm>
          <a:prstGeom prst="rect">
            <a:avLst/>
          </a:prstGeom>
        </p:spPr>
        <p:txBody>
          <a:bodyPr anchor="b"/>
          <a:lstStyle>
            <a:lvl1pPr marL="0" indent="0">
              <a:buNone/>
              <a:defRPr sz="800" b="0" i="0">
                <a:latin typeface="Ringside Narrow Book" panose="02000500000000000000" pitchFamily="2" charset="0"/>
              </a:defRPr>
            </a:lvl1pPr>
          </a:lstStyle>
          <a:p>
            <a:pPr lvl="0"/>
            <a:r>
              <a:rPr lang="en-US" dirty="0"/>
              <a:t>Disclaimer copy to go here.</a:t>
            </a:r>
          </a:p>
        </p:txBody>
      </p:sp>
      <p:cxnSp>
        <p:nvCxnSpPr>
          <p:cNvPr id="2" name="Straight Connector 1">
            <a:extLst>
              <a:ext uri="{FF2B5EF4-FFF2-40B4-BE49-F238E27FC236}">
                <a16:creationId xmlns:a16="http://schemas.microsoft.com/office/drawing/2014/main" id="{AB05CEBD-FF35-397F-DD63-546242749BEB}"/>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900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81DB79-9461-DADD-C95E-E004FC73E2FE}"/>
              </a:ext>
            </a:extLst>
          </p:cNvPr>
          <p:cNvSpPr>
            <a:spLocks noGrp="1"/>
          </p:cNvSpPr>
          <p:nvPr>
            <p:ph type="sldNum" sz="quarter" idx="10"/>
          </p:nvPr>
        </p:nvSpPr>
        <p:spPr/>
        <p:txBody>
          <a:bodyPr/>
          <a:lstStyle/>
          <a:p>
            <a:fld id="{E5B12101-DB11-214A-81F9-2D258DBE057F}" type="slidenum">
              <a:rPr lang="en-US" smtClean="0"/>
              <a:pPr/>
              <a:t>‹#›</a:t>
            </a:fld>
            <a:endParaRPr lang="en-US" dirty="0"/>
          </a:p>
        </p:txBody>
      </p:sp>
      <p:sp>
        <p:nvSpPr>
          <p:cNvPr id="4" name="Rectangle 3">
            <a:extLst>
              <a:ext uri="{FF2B5EF4-FFF2-40B4-BE49-F238E27FC236}">
                <a16:creationId xmlns:a16="http://schemas.microsoft.com/office/drawing/2014/main" id="{317DE25F-5376-B60F-68ED-7ADFBC1024CC}"/>
              </a:ext>
            </a:extLst>
          </p:cNvPr>
          <p:cNvSpPr/>
          <p:nvPr userDrawn="1"/>
        </p:nvSpPr>
        <p:spPr>
          <a:xfrm>
            <a:off x="0" y="-1"/>
            <a:ext cx="11841096" cy="6441989"/>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7" name="Text Placeholder 6">
            <a:extLst>
              <a:ext uri="{FF2B5EF4-FFF2-40B4-BE49-F238E27FC236}">
                <a16:creationId xmlns:a16="http://schemas.microsoft.com/office/drawing/2014/main" id="{63EC9AEE-0DF4-8A96-00A3-E8BAC61D2BD0}"/>
              </a:ext>
            </a:extLst>
          </p:cNvPr>
          <p:cNvSpPr>
            <a:spLocks noGrp="1"/>
          </p:cNvSpPr>
          <p:nvPr>
            <p:ph type="body" sz="quarter" idx="11" hasCustomPrompt="1"/>
          </p:nvPr>
        </p:nvSpPr>
        <p:spPr>
          <a:xfrm>
            <a:off x="478447" y="572961"/>
            <a:ext cx="10299700" cy="597471"/>
          </a:xfrm>
          <a:prstGeom prst="rect">
            <a:avLst/>
          </a:prstGeom>
        </p:spPr>
        <p:txBody>
          <a:bodyPr/>
          <a:lstStyle>
            <a:lvl1pPr marL="0" indent="0">
              <a:buNone/>
              <a:defRPr sz="4000" b="1" i="0">
                <a:latin typeface="TIAA Challenger Black" pitchFamily="2" charset="77"/>
              </a:defRPr>
            </a:lvl1pPr>
          </a:lstStyle>
          <a:p>
            <a:pPr lvl="0"/>
            <a:r>
              <a:rPr lang="en-US" dirty="0"/>
              <a:t>Headline to go here.</a:t>
            </a:r>
          </a:p>
        </p:txBody>
      </p:sp>
      <p:sp>
        <p:nvSpPr>
          <p:cNvPr id="5" name="Text Placeholder 4">
            <a:extLst>
              <a:ext uri="{FF2B5EF4-FFF2-40B4-BE49-F238E27FC236}">
                <a16:creationId xmlns:a16="http://schemas.microsoft.com/office/drawing/2014/main" id="{E9ABE836-5B8F-0CDA-237E-05564963EE7F}"/>
              </a:ext>
            </a:extLst>
          </p:cNvPr>
          <p:cNvSpPr>
            <a:spLocks noGrp="1"/>
          </p:cNvSpPr>
          <p:nvPr>
            <p:ph type="body" sz="quarter" idx="12" hasCustomPrompt="1"/>
          </p:nvPr>
        </p:nvSpPr>
        <p:spPr>
          <a:xfrm>
            <a:off x="477838" y="1917700"/>
            <a:ext cx="10299700" cy="609600"/>
          </a:xfrm>
          <a:prstGeom prst="rect">
            <a:avLst/>
          </a:prstGeom>
        </p:spPr>
        <p:txBody>
          <a:bodyPr/>
          <a:lstStyle>
            <a:lvl1pPr marL="0" indent="0">
              <a:buNone/>
              <a:defRPr sz="2800" b="1" i="0">
                <a:latin typeface="Ringside Narrow" panose="02000500000000000000" pitchFamily="2" charset="0"/>
              </a:defRPr>
            </a:lvl1pPr>
          </a:lstStyle>
          <a:p>
            <a:pPr lvl="0"/>
            <a:r>
              <a:rPr lang="en-US" dirty="0"/>
              <a:t>Subhead here</a:t>
            </a:r>
          </a:p>
        </p:txBody>
      </p:sp>
      <p:sp>
        <p:nvSpPr>
          <p:cNvPr id="8" name="Text Placeholder 7">
            <a:extLst>
              <a:ext uri="{FF2B5EF4-FFF2-40B4-BE49-F238E27FC236}">
                <a16:creationId xmlns:a16="http://schemas.microsoft.com/office/drawing/2014/main" id="{D20D0F33-A570-D7FE-7FA2-B3D37461E290}"/>
              </a:ext>
            </a:extLst>
          </p:cNvPr>
          <p:cNvSpPr>
            <a:spLocks noGrp="1"/>
          </p:cNvSpPr>
          <p:nvPr>
            <p:ph type="body" sz="quarter" idx="13" hasCustomPrompt="1"/>
          </p:nvPr>
        </p:nvSpPr>
        <p:spPr>
          <a:xfrm>
            <a:off x="477838" y="2527300"/>
            <a:ext cx="10299700" cy="3335338"/>
          </a:xfrm>
          <a:prstGeom prst="rect">
            <a:avLst/>
          </a:prstGeom>
        </p:spPr>
        <p:txBody>
          <a:bodyPr/>
          <a:lstStyle>
            <a:lvl1pPr marL="285750" indent="-285750">
              <a:buFont typeface="Courier New" panose="02070309020205020404" pitchFamily="49" charset="0"/>
              <a:buChar char="o"/>
              <a:defRPr sz="1800" b="0" i="0">
                <a:latin typeface="Ringside Narrow Book" panose="02000500000000000000" pitchFamily="2" charset="0"/>
              </a:defRPr>
            </a:lvl1pPr>
          </a:lstStyle>
          <a:p>
            <a:pPr lvl="0"/>
            <a:r>
              <a:rPr lang="en-US" dirty="0"/>
              <a:t>Body copy to go here</a:t>
            </a:r>
          </a:p>
        </p:txBody>
      </p:sp>
      <p:sp>
        <p:nvSpPr>
          <p:cNvPr id="2" name="Text Placeholder 4">
            <a:extLst>
              <a:ext uri="{FF2B5EF4-FFF2-40B4-BE49-F238E27FC236}">
                <a16:creationId xmlns:a16="http://schemas.microsoft.com/office/drawing/2014/main" id="{2EF8D764-3E82-591A-BB09-C32391F3F88E}"/>
              </a:ext>
            </a:extLst>
          </p:cNvPr>
          <p:cNvSpPr>
            <a:spLocks noGrp="1"/>
          </p:cNvSpPr>
          <p:nvPr>
            <p:ph type="body" sz="quarter" idx="14" hasCustomPrompt="1"/>
          </p:nvPr>
        </p:nvSpPr>
        <p:spPr>
          <a:xfrm>
            <a:off x="350904" y="5218328"/>
            <a:ext cx="11193462" cy="865188"/>
          </a:xfrm>
          <a:prstGeom prst="rect">
            <a:avLst/>
          </a:prstGeom>
        </p:spPr>
        <p:txBody>
          <a:bodyPr anchor="b"/>
          <a:lstStyle>
            <a:lvl1pPr marL="0" indent="0">
              <a:buNone/>
              <a:defRPr sz="800" b="0" i="0">
                <a:latin typeface="Ringside Narrow Book" panose="02000500000000000000" pitchFamily="2" charset="0"/>
              </a:defRPr>
            </a:lvl1pPr>
          </a:lstStyle>
          <a:p>
            <a:pPr lvl="0"/>
            <a:r>
              <a:rPr lang="en-US" dirty="0"/>
              <a:t>Disclaimer copy to go here.</a:t>
            </a:r>
          </a:p>
        </p:txBody>
      </p:sp>
      <p:cxnSp>
        <p:nvCxnSpPr>
          <p:cNvPr id="6" name="Straight Connector 5">
            <a:extLst>
              <a:ext uri="{FF2B5EF4-FFF2-40B4-BE49-F238E27FC236}">
                <a16:creationId xmlns:a16="http://schemas.microsoft.com/office/drawing/2014/main" id="{EB654162-459E-E636-EDA6-76F230972CD9}"/>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897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50 Big line + Graph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1BC529D-1B54-AF57-153C-A157DBABDDB0}"/>
              </a:ext>
            </a:extLst>
          </p:cNvPr>
          <p:cNvSpPr/>
          <p:nvPr userDrawn="1"/>
        </p:nvSpPr>
        <p:spPr>
          <a:xfrm>
            <a:off x="0" y="-1"/>
            <a:ext cx="11841096" cy="6441989"/>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3" name="Slide Number Placeholder 2">
            <a:extLst>
              <a:ext uri="{FF2B5EF4-FFF2-40B4-BE49-F238E27FC236}">
                <a16:creationId xmlns:a16="http://schemas.microsoft.com/office/drawing/2014/main" id="{8A13FE23-41E1-3280-1A19-5CF5A4816755}"/>
              </a:ext>
            </a:extLst>
          </p:cNvPr>
          <p:cNvSpPr>
            <a:spLocks noGrp="1"/>
          </p:cNvSpPr>
          <p:nvPr>
            <p:ph type="sldNum" sz="quarter" idx="10"/>
          </p:nvPr>
        </p:nvSpPr>
        <p:spPr/>
        <p:txBody>
          <a:bodyPr/>
          <a:lstStyle/>
          <a:p>
            <a:fld id="{E5B12101-DB11-214A-81F9-2D258DBE057F}" type="slidenum">
              <a:rPr lang="en-US" smtClean="0"/>
              <a:pPr/>
              <a:t>‹#›</a:t>
            </a:fld>
            <a:endParaRPr lang="en-US" dirty="0"/>
          </a:p>
        </p:txBody>
      </p:sp>
      <p:sp>
        <p:nvSpPr>
          <p:cNvPr id="9" name="Text Placeholder 8">
            <a:extLst>
              <a:ext uri="{FF2B5EF4-FFF2-40B4-BE49-F238E27FC236}">
                <a16:creationId xmlns:a16="http://schemas.microsoft.com/office/drawing/2014/main" id="{7F0D2BD9-55BC-235E-B5C0-036BC9A3FD54}"/>
              </a:ext>
            </a:extLst>
          </p:cNvPr>
          <p:cNvSpPr>
            <a:spLocks noGrp="1"/>
          </p:cNvSpPr>
          <p:nvPr>
            <p:ph type="body" sz="quarter" idx="11" hasCustomPrompt="1"/>
          </p:nvPr>
        </p:nvSpPr>
        <p:spPr>
          <a:xfrm>
            <a:off x="661940" y="1156493"/>
            <a:ext cx="4738735" cy="4545013"/>
          </a:xfrm>
          <a:prstGeom prst="rect">
            <a:avLst/>
          </a:prstGeom>
        </p:spPr>
        <p:txBody>
          <a:bodyPr/>
          <a:lstStyle>
            <a:lvl1pPr marL="0" indent="0">
              <a:buNone/>
              <a:defRPr sz="6600" b="1" i="0">
                <a:solidFill>
                  <a:schemeClr val="tx1"/>
                </a:solidFill>
                <a:latin typeface="TIAA Challenger Black" pitchFamily="2" charset="77"/>
              </a:defRPr>
            </a:lvl1pPr>
          </a:lstStyle>
          <a:p>
            <a:pPr lvl="0"/>
            <a:r>
              <a:rPr lang="en-US" dirty="0"/>
              <a:t>Lorem ipsum dolor </a:t>
            </a:r>
            <a:r>
              <a:rPr lang="en-US" dirty="0" err="1"/>
              <a:t>smet</a:t>
            </a:r>
            <a:r>
              <a:rPr lang="en-US" dirty="0"/>
              <a:t> </a:t>
            </a:r>
            <a:r>
              <a:rPr lang="en-US" dirty="0" err="1"/>
              <a:t>lweoi</a:t>
            </a:r>
            <a:r>
              <a:rPr lang="en-US" dirty="0"/>
              <a:t> </a:t>
            </a:r>
            <a:r>
              <a:rPr lang="en-US" dirty="0" err="1"/>
              <a:t>mowel</a:t>
            </a:r>
            <a:r>
              <a:rPr lang="en-US" dirty="0"/>
              <a:t> mow </a:t>
            </a:r>
            <a:r>
              <a:rPr lang="en-US" dirty="0" err="1"/>
              <a:t>jowe</a:t>
            </a:r>
            <a:r>
              <a:rPr lang="en-US" dirty="0"/>
              <a:t>.</a:t>
            </a:r>
          </a:p>
        </p:txBody>
      </p:sp>
      <p:sp>
        <p:nvSpPr>
          <p:cNvPr id="2" name="Rectangle 1">
            <a:extLst>
              <a:ext uri="{FF2B5EF4-FFF2-40B4-BE49-F238E27FC236}">
                <a16:creationId xmlns:a16="http://schemas.microsoft.com/office/drawing/2014/main" id="{DEF20765-AFF5-BC6E-B38D-CB079E75873A}"/>
              </a:ext>
            </a:extLst>
          </p:cNvPr>
          <p:cNvSpPr/>
          <p:nvPr userDrawn="1"/>
        </p:nvSpPr>
        <p:spPr>
          <a:xfrm>
            <a:off x="5859112" y="1"/>
            <a:ext cx="5981984" cy="6441988"/>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cxnSp>
        <p:nvCxnSpPr>
          <p:cNvPr id="4" name="Straight Connector 3">
            <a:extLst>
              <a:ext uri="{FF2B5EF4-FFF2-40B4-BE49-F238E27FC236}">
                <a16:creationId xmlns:a16="http://schemas.microsoft.com/office/drawing/2014/main" id="{B209C288-FF24-B030-A8D4-5A850CC3A209}"/>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11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0/50 Nest Eg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1BC529D-1B54-AF57-153C-A157DBABDDB0}"/>
              </a:ext>
            </a:extLst>
          </p:cNvPr>
          <p:cNvSpPr/>
          <p:nvPr userDrawn="1"/>
        </p:nvSpPr>
        <p:spPr>
          <a:xfrm>
            <a:off x="0" y="-1"/>
            <a:ext cx="11841096" cy="6441989"/>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3" name="Slide Number Placeholder 2">
            <a:extLst>
              <a:ext uri="{FF2B5EF4-FFF2-40B4-BE49-F238E27FC236}">
                <a16:creationId xmlns:a16="http://schemas.microsoft.com/office/drawing/2014/main" id="{8A13FE23-41E1-3280-1A19-5CF5A4816755}"/>
              </a:ext>
            </a:extLst>
          </p:cNvPr>
          <p:cNvSpPr>
            <a:spLocks noGrp="1"/>
          </p:cNvSpPr>
          <p:nvPr>
            <p:ph type="sldNum" sz="quarter" idx="10"/>
          </p:nvPr>
        </p:nvSpPr>
        <p:spPr/>
        <p:txBody>
          <a:bodyPr/>
          <a:lstStyle/>
          <a:p>
            <a:fld id="{E5B12101-DB11-214A-81F9-2D258DBE057F}" type="slidenum">
              <a:rPr lang="en-US" smtClean="0"/>
              <a:pPr/>
              <a:t>‹#›</a:t>
            </a:fld>
            <a:endParaRPr lang="en-US" dirty="0"/>
          </a:p>
        </p:txBody>
      </p:sp>
      <p:sp>
        <p:nvSpPr>
          <p:cNvPr id="5" name="Rectangle 4">
            <a:extLst>
              <a:ext uri="{FF2B5EF4-FFF2-40B4-BE49-F238E27FC236}">
                <a16:creationId xmlns:a16="http://schemas.microsoft.com/office/drawing/2014/main" id="{D3730D38-E5CB-6BC7-2E7A-CFE30A6CCC25}"/>
              </a:ext>
            </a:extLst>
          </p:cNvPr>
          <p:cNvSpPr/>
          <p:nvPr userDrawn="1"/>
        </p:nvSpPr>
        <p:spPr>
          <a:xfrm>
            <a:off x="1" y="1"/>
            <a:ext cx="5981984" cy="6441988"/>
          </a:xfrm>
          <a:prstGeom prst="rect">
            <a:avLst/>
          </a:prstGeom>
          <a:solidFill>
            <a:schemeClr val="accent5"/>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latin typeface="Ringside Narrow Book" panose="02000500000000000000" pitchFamily="2" charset="0"/>
            </a:endParaRPr>
          </a:p>
        </p:txBody>
      </p:sp>
      <p:sp>
        <p:nvSpPr>
          <p:cNvPr id="9" name="Text Placeholder 8">
            <a:extLst>
              <a:ext uri="{FF2B5EF4-FFF2-40B4-BE49-F238E27FC236}">
                <a16:creationId xmlns:a16="http://schemas.microsoft.com/office/drawing/2014/main" id="{7F0D2BD9-55BC-235E-B5C0-036BC9A3FD54}"/>
              </a:ext>
            </a:extLst>
          </p:cNvPr>
          <p:cNvSpPr>
            <a:spLocks noGrp="1"/>
          </p:cNvSpPr>
          <p:nvPr>
            <p:ph type="body" sz="quarter" idx="11" hasCustomPrompt="1"/>
          </p:nvPr>
        </p:nvSpPr>
        <p:spPr>
          <a:xfrm>
            <a:off x="661940" y="1156493"/>
            <a:ext cx="4753023" cy="4545013"/>
          </a:xfrm>
          <a:prstGeom prst="rect">
            <a:avLst/>
          </a:prstGeom>
        </p:spPr>
        <p:txBody>
          <a:bodyPr/>
          <a:lstStyle>
            <a:lvl1pPr marL="0" indent="0">
              <a:buNone/>
              <a:defRPr sz="6600" b="1" i="0">
                <a:solidFill>
                  <a:schemeClr val="tx1"/>
                </a:solidFill>
                <a:latin typeface="TIAA Challenger Black" pitchFamily="2" charset="77"/>
              </a:defRPr>
            </a:lvl1pPr>
          </a:lstStyle>
          <a:p>
            <a:pPr lvl="0"/>
            <a:r>
              <a:rPr lang="en-US" dirty="0"/>
              <a:t>Lorem ipsum dolor </a:t>
            </a:r>
            <a:r>
              <a:rPr lang="en-US" dirty="0" err="1"/>
              <a:t>smet</a:t>
            </a:r>
            <a:r>
              <a:rPr lang="en-US" dirty="0"/>
              <a:t> </a:t>
            </a:r>
            <a:r>
              <a:rPr lang="en-US" dirty="0" err="1"/>
              <a:t>lweoi</a:t>
            </a:r>
            <a:r>
              <a:rPr lang="en-US" dirty="0"/>
              <a:t> </a:t>
            </a:r>
            <a:r>
              <a:rPr lang="en-US" dirty="0" err="1"/>
              <a:t>mowel</a:t>
            </a:r>
            <a:r>
              <a:rPr lang="en-US" dirty="0"/>
              <a:t> mow </a:t>
            </a:r>
            <a:r>
              <a:rPr lang="en-US" dirty="0" err="1"/>
              <a:t>jowe</a:t>
            </a:r>
            <a:r>
              <a:rPr lang="en-US" dirty="0"/>
              <a:t>.</a:t>
            </a:r>
          </a:p>
        </p:txBody>
      </p:sp>
      <p:sp>
        <p:nvSpPr>
          <p:cNvPr id="11" name="Text Placeholder 10">
            <a:extLst>
              <a:ext uri="{FF2B5EF4-FFF2-40B4-BE49-F238E27FC236}">
                <a16:creationId xmlns:a16="http://schemas.microsoft.com/office/drawing/2014/main" id="{6EBD9F59-91B6-FD96-D8AC-E8CBECA75409}"/>
              </a:ext>
            </a:extLst>
          </p:cNvPr>
          <p:cNvSpPr>
            <a:spLocks noGrp="1"/>
          </p:cNvSpPr>
          <p:nvPr>
            <p:ph type="body" sz="quarter" idx="12" hasCustomPrompt="1"/>
          </p:nvPr>
        </p:nvSpPr>
        <p:spPr>
          <a:xfrm>
            <a:off x="6929438" y="1371600"/>
            <a:ext cx="4100512" cy="4329113"/>
          </a:xfrm>
          <a:prstGeom prst="rect">
            <a:avLst/>
          </a:prstGeom>
        </p:spPr>
        <p:txBody>
          <a:bodyPr/>
          <a:lstStyle>
            <a:lvl1pPr marL="342900" indent="-342900">
              <a:buFont typeface="Courier New" panose="02070309020205020404" pitchFamily="49" charset="0"/>
              <a:buChar char="o"/>
              <a:defRPr sz="2400" b="0" i="0">
                <a:latin typeface="Ringside Narrow Book" panose="02000500000000000000" pitchFamily="2" charset="0"/>
              </a:defRPr>
            </a:lvl1pPr>
            <a:lvl2pPr marL="685800" indent="-228600">
              <a:buFont typeface="Courier New" panose="02070309020205020404" pitchFamily="49" charset="0"/>
              <a:buChar char="o"/>
              <a:defRPr/>
            </a:lvl2pPr>
            <a:lvl3pPr marL="1143000" indent="-228600">
              <a:buFont typeface="Courier New" panose="02070309020205020404" pitchFamily="49" charset="0"/>
              <a:buChar char="o"/>
              <a:defRPr/>
            </a:lvl3pPr>
            <a:lvl4pPr marL="1600200" indent="-228600">
              <a:buFont typeface="Courier New" panose="02070309020205020404" pitchFamily="49" charset="0"/>
              <a:buChar char="o"/>
              <a:defRPr/>
            </a:lvl4pPr>
            <a:lvl5pPr marL="2057400" indent="-228600">
              <a:buFont typeface="Courier New" panose="02070309020205020404" pitchFamily="49" charset="0"/>
              <a:buChar char="o"/>
              <a:defRPr/>
            </a:lvl5pPr>
          </a:lstStyle>
          <a:p>
            <a:pPr lvl="0"/>
            <a:r>
              <a:rPr lang="en-US" dirty="0"/>
              <a:t>Lorem </a:t>
            </a:r>
            <a:r>
              <a:rPr lang="en-US" dirty="0" err="1"/>
              <a:t>isum</a:t>
            </a:r>
            <a:r>
              <a:rPr lang="en-US" dirty="0"/>
              <a:t> dolor </a:t>
            </a:r>
            <a:r>
              <a:rPr lang="en-US" dirty="0" err="1"/>
              <a:t>smet</a:t>
            </a:r>
            <a:endParaRPr lang="en-US" dirty="0"/>
          </a:p>
        </p:txBody>
      </p:sp>
      <p:sp>
        <p:nvSpPr>
          <p:cNvPr id="4" name="Text Placeholder 4">
            <a:extLst>
              <a:ext uri="{FF2B5EF4-FFF2-40B4-BE49-F238E27FC236}">
                <a16:creationId xmlns:a16="http://schemas.microsoft.com/office/drawing/2014/main" id="{13387CF6-ED28-4259-7786-E4670709FADF}"/>
              </a:ext>
            </a:extLst>
          </p:cNvPr>
          <p:cNvSpPr>
            <a:spLocks noGrp="1"/>
          </p:cNvSpPr>
          <p:nvPr>
            <p:ph type="body" sz="quarter" idx="15" hasCustomPrompt="1"/>
          </p:nvPr>
        </p:nvSpPr>
        <p:spPr>
          <a:xfrm>
            <a:off x="6371124" y="5268119"/>
            <a:ext cx="5217139" cy="865188"/>
          </a:xfrm>
          <a:prstGeom prst="rect">
            <a:avLst/>
          </a:prstGeom>
        </p:spPr>
        <p:txBody>
          <a:bodyPr anchor="b"/>
          <a:lstStyle>
            <a:lvl1pPr marL="0" indent="0">
              <a:buNone/>
              <a:defRPr sz="800" b="0" i="0">
                <a:latin typeface="Ringside Narrow Book" panose="02000500000000000000" pitchFamily="2" charset="0"/>
              </a:defRPr>
            </a:lvl1pPr>
          </a:lstStyle>
          <a:p>
            <a:pPr lvl="0"/>
            <a:r>
              <a:rPr lang="en-US" dirty="0"/>
              <a:t>Disclaimer copy to go here.</a:t>
            </a:r>
          </a:p>
        </p:txBody>
      </p:sp>
      <p:cxnSp>
        <p:nvCxnSpPr>
          <p:cNvPr id="2" name="Straight Connector 1">
            <a:extLst>
              <a:ext uri="{FF2B5EF4-FFF2-40B4-BE49-F238E27FC236}">
                <a16:creationId xmlns:a16="http://schemas.microsoft.com/office/drawing/2014/main" id="{FBCB2CAD-E568-C7DB-0B58-02B9DB5DCE28}"/>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557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3758244-A6E8-C947-BE31-C973BFF761EB}"/>
              </a:ext>
            </a:extLst>
          </p:cNvPr>
          <p:cNvSpPr>
            <a:spLocks noGrp="1"/>
          </p:cNvSpPr>
          <p:nvPr>
            <p:ph type="title" hasCustomPrompt="1"/>
          </p:nvPr>
        </p:nvSpPr>
        <p:spPr>
          <a:xfrm>
            <a:off x="602593" y="440721"/>
            <a:ext cx="10966260" cy="685800"/>
          </a:xfrm>
          <a:prstGeom prst="rect">
            <a:avLst/>
          </a:prstGeom>
        </p:spPr>
        <p:txBody>
          <a:bodyPr>
            <a:noAutofit/>
          </a:bodyPr>
          <a:lstStyle>
            <a:lvl1pPr fontAlgn="t">
              <a:defRPr/>
            </a:lvl1pPr>
          </a:lstStyle>
          <a:p>
            <a:r>
              <a:rPr lang="en-US" dirty="0"/>
              <a:t>Slide title</a:t>
            </a:r>
          </a:p>
        </p:txBody>
      </p:sp>
      <p:sp>
        <p:nvSpPr>
          <p:cNvPr id="2" name="Footer Placeholder 1">
            <a:extLst>
              <a:ext uri="{FF2B5EF4-FFF2-40B4-BE49-F238E27FC236}">
                <a16:creationId xmlns:a16="http://schemas.microsoft.com/office/drawing/2014/main" id="{E6B294A4-112A-1C40-A45E-D0D24B7462BA}"/>
              </a:ext>
            </a:extLst>
          </p:cNvPr>
          <p:cNvSpPr>
            <a:spLocks noGrp="1"/>
          </p:cNvSpPr>
          <p:nvPr>
            <p:ph type="ftr" sz="quarter" idx="10"/>
          </p:nvPr>
        </p:nvSpPr>
        <p:spPr/>
        <p:txBody>
          <a:bodyPr/>
          <a:lstStyle>
            <a:lvl1pPr>
              <a:defRPr b="0" i="0">
                <a:latin typeface="ITC Franklin Gothic Std Book" panose="020B0504030503020204" pitchFamily="34" charset="77"/>
              </a:defRPr>
            </a:lvl1pPr>
          </a:lstStyle>
          <a:p>
            <a:r>
              <a:rPr lang="en-US" dirty="0"/>
              <a:t>TIAA CLASSIFICATION FOOTER</a:t>
            </a:r>
          </a:p>
        </p:txBody>
      </p:sp>
    </p:spTree>
    <p:extLst>
      <p:ext uri="{BB962C8B-B14F-4D97-AF65-F5344CB8AC3E}">
        <p14:creationId xmlns:p14="http://schemas.microsoft.com/office/powerpoint/2010/main" val="297028469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8.bin"/></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bin"/><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8.bin"/></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8.bin"/><Relationship Id="rId5" Type="http://schemas.openxmlformats.org/officeDocument/2006/relationships/theme" Target="../theme/theme5.xml"/><Relationship Id="rId4"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8.bin"/><Relationship Id="rId5" Type="http://schemas.openxmlformats.org/officeDocument/2006/relationships/theme" Target="../theme/theme6.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729567"/>
      </p:ext>
    </p:extLst>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hf hdr="0" dt="0"/>
  <p:txStyles>
    <p:titleStyle>
      <a:lvl1pPr algn="l" defTabSz="914400" rtl="0" eaLnBrk="1" latinLnBrk="0" hangingPunct="1">
        <a:lnSpc>
          <a:spcPct val="100000"/>
        </a:lnSpc>
        <a:spcBef>
          <a:spcPct val="0"/>
        </a:spcBef>
        <a:buClr>
          <a:schemeClr val="tx1"/>
        </a:buClr>
        <a:buNone/>
        <a:defRPr sz="2200" b="1" i="0" kern="1200" spc="40" baseline="0">
          <a:solidFill>
            <a:schemeClr val="tx1"/>
          </a:solidFill>
          <a:latin typeface="TIAA Challenger Semibold" pitchFamily="2" charset="77"/>
          <a:ea typeface="+mj-ea"/>
          <a:cs typeface="+mj-cs"/>
        </a:defRPr>
      </a:lvl1pPr>
    </p:titleStyle>
    <p:body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600" b="0" i="0" kern="1200">
          <a:solidFill>
            <a:schemeClr val="tx1"/>
          </a:solidFill>
          <a:latin typeface="Ringside Narrow Book"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orient="horz" pos="2160" userDrawn="1">
          <p15:clr>
            <a:srgbClr val="F26B43"/>
          </p15:clr>
        </p15:guide>
        <p15:guide id="3" pos="3742" userDrawn="1">
          <p15:clr>
            <a:srgbClr val="F26B43"/>
          </p15:clr>
        </p15:guide>
        <p15:guide id="4" pos="3936" userDrawn="1">
          <p15:clr>
            <a:srgbClr val="F26B43"/>
          </p15:clr>
        </p15:guide>
        <p15:guide id="5" pos="5568" userDrawn="1">
          <p15:clr>
            <a:srgbClr val="F26B43"/>
          </p15:clr>
        </p15:guide>
        <p15:guide id="6" pos="5666" userDrawn="1">
          <p15:clr>
            <a:srgbClr val="F26B43"/>
          </p15:clr>
        </p15:guide>
        <p15:guide id="7" pos="5762" userDrawn="1">
          <p15:clr>
            <a:srgbClr val="F26B43"/>
          </p15:clr>
        </p15:guide>
        <p15:guide id="8" pos="2110" userDrawn="1">
          <p15:clr>
            <a:srgbClr val="F26B43"/>
          </p15:clr>
        </p15:guide>
        <p15:guide id="9" pos="2014" userDrawn="1">
          <p15:clr>
            <a:srgbClr val="F26B43"/>
          </p15:clr>
        </p15:guide>
        <p15:guide id="10" pos="1918" userDrawn="1">
          <p15:clr>
            <a:srgbClr val="F26B43"/>
          </p15:clr>
        </p15:guide>
        <p15:guide id="11" pos="288" userDrawn="1">
          <p15:clr>
            <a:srgbClr val="F26B43"/>
          </p15:clr>
        </p15:guide>
        <p15:guide id="12" pos="192" userDrawn="1">
          <p15:clr>
            <a:srgbClr val="F26B43"/>
          </p15:clr>
        </p15:guide>
        <p15:guide id="13" pos="96" userDrawn="1">
          <p15:clr>
            <a:srgbClr val="F26B43"/>
          </p15:clr>
        </p15:guide>
        <p15:guide id="14" pos="7392" userDrawn="1">
          <p15:clr>
            <a:srgbClr val="F26B43"/>
          </p15:clr>
        </p15:guide>
        <p15:guide id="15" pos="7488" userDrawn="1">
          <p15:clr>
            <a:srgbClr val="F26B43"/>
          </p15:clr>
        </p15:guide>
        <p15:guide id="16" pos="7584" userDrawn="1">
          <p15:clr>
            <a:srgbClr val="F26B43"/>
          </p15:clr>
        </p15:guide>
        <p15:guide id="17" orient="horz" pos="1186" userDrawn="1">
          <p15:clr>
            <a:srgbClr val="F26B43"/>
          </p15:clr>
        </p15:guide>
        <p15:guide id="18" orient="horz" pos="3134" userDrawn="1">
          <p15:clr>
            <a:srgbClr val="F26B43"/>
          </p15:clr>
        </p15:guide>
        <p15:guide id="19" orient="horz" pos="288" userDrawn="1">
          <p15:clr>
            <a:srgbClr val="F26B43"/>
          </p15:clr>
        </p15:guide>
        <p15:guide id="20" orient="horz" pos="190" userDrawn="1">
          <p15:clr>
            <a:srgbClr val="F26B43"/>
          </p15:clr>
        </p15:guide>
        <p15:guide id="21" orient="horz" pos="94" userDrawn="1">
          <p15:clr>
            <a:srgbClr val="F26B43"/>
          </p15:clr>
        </p15:guide>
        <p15:guide id="22" orient="horz" pos="4152" userDrawn="1">
          <p15:clr>
            <a:srgbClr val="F26B43"/>
          </p15:clr>
        </p15:guide>
        <p15:guide id="23" orient="horz" pos="4228" userDrawn="1">
          <p15:clr>
            <a:srgbClr val="F26B43"/>
          </p15:clr>
        </p15:guide>
        <p15:guide id="24" orient="horz" pos="389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blue and black logo&#10;&#10;Description automatically generated">
            <a:extLst>
              <a:ext uri="{FF2B5EF4-FFF2-40B4-BE49-F238E27FC236}">
                <a16:creationId xmlns:a16="http://schemas.microsoft.com/office/drawing/2014/main" id="{847EBF7B-8D96-451B-73D0-F57273D6A2C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33745" y="6564656"/>
            <a:ext cx="704792" cy="187499"/>
          </a:xfrm>
          <a:prstGeom prst="rect">
            <a:avLst/>
          </a:prstGeom>
        </p:spPr>
      </p:pic>
      <p:cxnSp>
        <p:nvCxnSpPr>
          <p:cNvPr id="8" name="Straight Connector 7">
            <a:extLst>
              <a:ext uri="{FF2B5EF4-FFF2-40B4-BE49-F238E27FC236}">
                <a16:creationId xmlns:a16="http://schemas.microsoft.com/office/drawing/2014/main" id="{7DA44C55-D9D2-4F5E-AE57-86A383066ED8}"/>
              </a:ext>
            </a:extLst>
          </p:cNvPr>
          <p:cNvCxnSpPr>
            <a:cxnSpLocks/>
          </p:cNvCxnSpPr>
          <p:nvPr userDrawn="1"/>
        </p:nvCxnSpPr>
        <p:spPr>
          <a:xfrm>
            <a:off x="1537752" y="6590231"/>
            <a:ext cx="0" cy="1694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2">
            <a:extLst>
              <a:ext uri="{FF2B5EF4-FFF2-40B4-BE49-F238E27FC236}">
                <a16:creationId xmlns:a16="http://schemas.microsoft.com/office/drawing/2014/main" id="{B9E23807-1A27-73D9-7EDA-ADAF45A405F3}"/>
              </a:ext>
            </a:extLst>
          </p:cNvPr>
          <p:cNvSpPr>
            <a:spLocks noGrp="1"/>
          </p:cNvSpPr>
          <p:nvPr>
            <p:ph type="sldNum" sz="quarter" idx="4"/>
          </p:nvPr>
        </p:nvSpPr>
        <p:spPr>
          <a:xfrm>
            <a:off x="116920" y="6590231"/>
            <a:ext cx="361527" cy="161925"/>
          </a:xfrm>
          <a:prstGeom prst="rect">
            <a:avLst/>
          </a:prstGeom>
        </p:spPr>
        <p:txBody>
          <a:bodyPr anchor="ctr"/>
          <a:lstStyle>
            <a:lvl1pPr algn="ctr">
              <a:defRPr sz="700" b="1" i="0">
                <a:latin typeface="Ringside Narrow Book" panose="02000500000000000000" pitchFamily="2" charset="0"/>
              </a:defRPr>
            </a:lvl1pPr>
          </a:lstStyle>
          <a:p>
            <a:fld id="{E5B12101-DB11-214A-81F9-2D258DBE057F}" type="slidenum">
              <a:rPr lang="en-US" smtClean="0"/>
              <a:pPr/>
              <a:t>‹#›</a:t>
            </a:fld>
            <a:endParaRPr lang="en-US" dirty="0"/>
          </a:p>
        </p:txBody>
      </p:sp>
      <p:sp>
        <p:nvSpPr>
          <p:cNvPr id="10" name="TextBox 9">
            <a:extLst>
              <a:ext uri="{FF2B5EF4-FFF2-40B4-BE49-F238E27FC236}">
                <a16:creationId xmlns:a16="http://schemas.microsoft.com/office/drawing/2014/main" id="{C44AEE41-0D87-E2E7-B966-E48AAFCBB883}"/>
              </a:ext>
            </a:extLst>
          </p:cNvPr>
          <p:cNvSpPr txBox="1"/>
          <p:nvPr userDrawn="1"/>
        </p:nvSpPr>
        <p:spPr>
          <a:xfrm>
            <a:off x="1736968" y="6613382"/>
            <a:ext cx="6335486" cy="123111"/>
          </a:xfrm>
          <a:prstGeom prst="rect">
            <a:avLst/>
          </a:prstGeom>
          <a:noFill/>
        </p:spPr>
        <p:txBody>
          <a:bodyPr wrap="square" lIns="0" tIns="0" rIns="0" bIns="0" rtlCol="0">
            <a:spAutoFit/>
          </a:bodyPr>
          <a:lstStyle/>
          <a:p>
            <a:pPr algn="l"/>
            <a:r>
              <a:rPr lang="en-US" sz="800" b="1" dirty="0">
                <a:latin typeface="Ringside Narrow" panose="02000500000000000000" pitchFamily="2" charset="0"/>
              </a:rPr>
              <a:t>HOW TO GET THE MOST OUT OF YOUR RETIREMENT INCOME</a:t>
            </a:r>
            <a:endParaRPr lang="en-US" sz="800" dirty="0">
              <a:latin typeface="Ringside Narrow Book" panose="02000500000000000000" pitchFamily="2" charset="0"/>
            </a:endParaRPr>
          </a:p>
        </p:txBody>
      </p:sp>
    </p:spTree>
    <p:extLst>
      <p:ext uri="{BB962C8B-B14F-4D97-AF65-F5344CB8AC3E}">
        <p14:creationId xmlns:p14="http://schemas.microsoft.com/office/powerpoint/2010/main" val="3974852888"/>
      </p:ext>
    </p:extLst>
  </p:cSld>
  <p:clrMap bg1="lt1" tx1="dk1" bg2="lt2" tx2="dk2" accent1="accent1" accent2="accent2" accent3="accent3" accent4="accent4" accent5="accent5" accent6="accent6" hlink="hlink" folHlink="folHlink"/>
  <p:sldLayoutIdLst>
    <p:sldLayoutId id="2147483651" r:id="rId1"/>
    <p:sldLayoutId id="2147483652" r:id="rId2"/>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DF12A1-F512-88E9-6379-F1CD5317CB9C}"/>
              </a:ext>
            </a:extLst>
          </p:cNvPr>
          <p:cNvSpPr/>
          <p:nvPr userDrawn="1"/>
        </p:nvSpPr>
        <p:spPr>
          <a:xfrm>
            <a:off x="11840223" y="0"/>
            <a:ext cx="358588" cy="740148"/>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0" dirty="0">
                <a:solidFill>
                  <a:schemeClr val="bg2"/>
                </a:solidFill>
                <a:latin typeface="TIAA Challenger Semibold" pitchFamily="2" charset="77"/>
                <a:cs typeface="Sentinel Book" panose="02060603060506030203" pitchFamily="18" charset="0"/>
              </a:rPr>
              <a:t>1</a:t>
            </a:r>
            <a:endParaRPr lang="en-US" sz="2000" b="1" i="0" dirty="0">
              <a:solidFill>
                <a:schemeClr val="bg2"/>
              </a:solidFill>
              <a:effectLst/>
              <a:latin typeface="TIAA Challenger Semibold" pitchFamily="2" charset="77"/>
              <a:cs typeface="Sentinel Book" panose="02060603060506030203" pitchFamily="18" charset="0"/>
            </a:endParaRPr>
          </a:p>
        </p:txBody>
      </p:sp>
      <p:sp>
        <p:nvSpPr>
          <p:cNvPr id="8" name="Rectangle 7">
            <a:extLst>
              <a:ext uri="{FF2B5EF4-FFF2-40B4-BE49-F238E27FC236}">
                <a16:creationId xmlns:a16="http://schemas.microsoft.com/office/drawing/2014/main" id="{34E4AE1D-0EE8-272A-C379-E9B5A658BEDC}"/>
              </a:ext>
            </a:extLst>
          </p:cNvPr>
          <p:cNvSpPr/>
          <p:nvPr userDrawn="1"/>
        </p:nvSpPr>
        <p:spPr>
          <a:xfrm>
            <a:off x="11840223" y="618777"/>
            <a:ext cx="358588" cy="3287604"/>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r>
              <a:rPr lang="en-US" sz="1200" b="1" i="0" spc="100" dirty="0">
                <a:effectLst/>
                <a:latin typeface="TIAA Challenger Semibold" pitchFamily="2" charset="77"/>
                <a:ea typeface="Times New Roman" panose="02020603050405020304" pitchFamily="18" charset="0"/>
                <a:cs typeface="Sentinel Book" panose="02060603060506030203" pitchFamily="18" charset="0"/>
              </a:rPr>
              <a:t>UNDERSTAND YOUR INCOME</a:t>
            </a:r>
            <a:endParaRPr lang="en-US" sz="1200" b="1" i="0" spc="100" dirty="0">
              <a:effectLst/>
              <a:latin typeface="TIAA Challenger Semibold" pitchFamily="2" charset="77"/>
              <a:cs typeface="Sentinel Book" panose="02060603060506030203" pitchFamily="18" charset="0"/>
            </a:endParaRPr>
          </a:p>
        </p:txBody>
      </p:sp>
      <p:sp>
        <p:nvSpPr>
          <p:cNvPr id="11" name="Rectangle 10">
            <a:extLst>
              <a:ext uri="{FF2B5EF4-FFF2-40B4-BE49-F238E27FC236}">
                <a16:creationId xmlns:a16="http://schemas.microsoft.com/office/drawing/2014/main" id="{35ACA5B1-5269-C45E-9EFF-17C75CF687D8}"/>
              </a:ext>
            </a:extLst>
          </p:cNvPr>
          <p:cNvSpPr/>
          <p:nvPr userDrawn="1"/>
        </p:nvSpPr>
        <p:spPr>
          <a:xfrm>
            <a:off x="11833412" y="4657607"/>
            <a:ext cx="358588" cy="76492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3</a:t>
            </a:r>
          </a:p>
        </p:txBody>
      </p:sp>
      <p:sp>
        <p:nvSpPr>
          <p:cNvPr id="12" name="Rectangle 11">
            <a:extLst>
              <a:ext uri="{FF2B5EF4-FFF2-40B4-BE49-F238E27FC236}">
                <a16:creationId xmlns:a16="http://schemas.microsoft.com/office/drawing/2014/main" id="{0F8D2F45-D800-861D-3C53-45B0485C55CE}"/>
              </a:ext>
            </a:extLst>
          </p:cNvPr>
          <p:cNvSpPr/>
          <p:nvPr userDrawn="1"/>
        </p:nvSpPr>
        <p:spPr>
          <a:xfrm>
            <a:off x="11833412" y="3921708"/>
            <a:ext cx="358588" cy="76492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2</a:t>
            </a:r>
          </a:p>
        </p:txBody>
      </p:sp>
      <p:pic>
        <p:nvPicPr>
          <p:cNvPr id="13" name="Picture 12" descr="A blue and black logo&#10;&#10;Description automatically generated">
            <a:extLst>
              <a:ext uri="{FF2B5EF4-FFF2-40B4-BE49-F238E27FC236}">
                <a16:creationId xmlns:a16="http://schemas.microsoft.com/office/drawing/2014/main" id="{EC1BE28A-883C-0033-A59D-166A48A1C789}"/>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33745" y="6564656"/>
            <a:ext cx="704792" cy="187499"/>
          </a:xfrm>
          <a:prstGeom prst="rect">
            <a:avLst/>
          </a:prstGeom>
        </p:spPr>
      </p:pic>
      <p:cxnSp>
        <p:nvCxnSpPr>
          <p:cNvPr id="14" name="Straight Connector 13">
            <a:extLst>
              <a:ext uri="{FF2B5EF4-FFF2-40B4-BE49-F238E27FC236}">
                <a16:creationId xmlns:a16="http://schemas.microsoft.com/office/drawing/2014/main" id="{FF73AB5A-7C22-4E17-8833-2192236E1ECA}"/>
              </a:ext>
            </a:extLst>
          </p:cNvPr>
          <p:cNvCxnSpPr>
            <a:cxnSpLocks/>
          </p:cNvCxnSpPr>
          <p:nvPr userDrawn="1"/>
        </p:nvCxnSpPr>
        <p:spPr>
          <a:xfrm>
            <a:off x="1537752" y="6590231"/>
            <a:ext cx="0" cy="1694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2">
            <a:extLst>
              <a:ext uri="{FF2B5EF4-FFF2-40B4-BE49-F238E27FC236}">
                <a16:creationId xmlns:a16="http://schemas.microsoft.com/office/drawing/2014/main" id="{7B920891-18D4-9857-B2F9-92BC87777867}"/>
              </a:ext>
            </a:extLst>
          </p:cNvPr>
          <p:cNvSpPr>
            <a:spLocks noGrp="1"/>
          </p:cNvSpPr>
          <p:nvPr>
            <p:ph type="sldNum" sz="quarter" idx="4"/>
          </p:nvPr>
        </p:nvSpPr>
        <p:spPr>
          <a:xfrm>
            <a:off x="116920" y="6590231"/>
            <a:ext cx="361527" cy="161925"/>
          </a:xfrm>
          <a:prstGeom prst="rect">
            <a:avLst/>
          </a:prstGeom>
        </p:spPr>
        <p:txBody>
          <a:bodyPr anchor="ctr"/>
          <a:lstStyle>
            <a:lvl1pPr algn="ctr">
              <a:defRPr sz="700" b="0" i="0">
                <a:latin typeface="Ringside Narrow Book" panose="02000500000000000000" pitchFamily="2" charset="0"/>
              </a:defRPr>
            </a:lvl1pPr>
          </a:lstStyle>
          <a:p>
            <a:fld id="{E5B12101-DB11-214A-81F9-2D258DBE057F}" type="slidenum">
              <a:rPr lang="en-US" smtClean="0"/>
              <a:pPr/>
              <a:t>‹#›</a:t>
            </a:fld>
            <a:endParaRPr lang="en-US" dirty="0"/>
          </a:p>
        </p:txBody>
      </p:sp>
      <p:sp>
        <p:nvSpPr>
          <p:cNvPr id="18" name="TextBox 17">
            <a:extLst>
              <a:ext uri="{FF2B5EF4-FFF2-40B4-BE49-F238E27FC236}">
                <a16:creationId xmlns:a16="http://schemas.microsoft.com/office/drawing/2014/main" id="{49E950C7-F66A-AF49-C910-0E2A6FB667A5}"/>
              </a:ext>
            </a:extLst>
          </p:cNvPr>
          <p:cNvSpPr txBox="1"/>
          <p:nvPr userDrawn="1"/>
        </p:nvSpPr>
        <p:spPr>
          <a:xfrm>
            <a:off x="1736968" y="6613382"/>
            <a:ext cx="6335486" cy="123111"/>
          </a:xfrm>
          <a:prstGeom prst="rect">
            <a:avLst/>
          </a:prstGeom>
          <a:noFill/>
        </p:spPr>
        <p:txBody>
          <a:bodyPr wrap="square" lIns="0" tIns="0" rIns="0" bIns="0" rtlCol="0">
            <a:spAutoFit/>
          </a:bodyPr>
          <a:lstStyle/>
          <a:p>
            <a:pPr algn="l"/>
            <a:r>
              <a:rPr lang="en-US" sz="800" b="1" dirty="0">
                <a:latin typeface="Ringside Narrow" panose="02000500000000000000" pitchFamily="2" charset="0"/>
              </a:rPr>
              <a:t>HOW TO GET THE MOST OUT OF YOUR RETIREMENT INCOME</a:t>
            </a:r>
            <a:endParaRPr lang="en-US" sz="800" dirty="0">
              <a:latin typeface="Ringside Narrow Book" panose="02000500000000000000" pitchFamily="2" charset="0"/>
            </a:endParaRPr>
          </a:p>
        </p:txBody>
      </p:sp>
      <p:cxnSp>
        <p:nvCxnSpPr>
          <p:cNvPr id="2" name="Straight Connector 1">
            <a:extLst>
              <a:ext uri="{FF2B5EF4-FFF2-40B4-BE49-F238E27FC236}">
                <a16:creationId xmlns:a16="http://schemas.microsoft.com/office/drawing/2014/main" id="{47D16BF7-98CE-DF0F-DD23-9E4406094740}"/>
              </a:ext>
            </a:extLst>
          </p:cNvPr>
          <p:cNvCxnSpPr/>
          <p:nvPr userDrawn="1"/>
        </p:nvCxnSpPr>
        <p:spPr>
          <a:xfrm>
            <a:off x="11841032" y="720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334D7C87-53AA-0C7A-92DA-07F08789FDCA}"/>
              </a:ext>
            </a:extLst>
          </p:cNvPr>
          <p:cNvSpPr/>
          <p:nvPr userDrawn="1"/>
        </p:nvSpPr>
        <p:spPr>
          <a:xfrm>
            <a:off x="11833412" y="5323762"/>
            <a:ext cx="358588" cy="76492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4</a:t>
            </a:r>
          </a:p>
        </p:txBody>
      </p:sp>
    </p:spTree>
    <p:extLst>
      <p:ext uri="{BB962C8B-B14F-4D97-AF65-F5344CB8AC3E}">
        <p14:creationId xmlns:p14="http://schemas.microsoft.com/office/powerpoint/2010/main" val="691636240"/>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blue and black logo&#10;&#10;Description automatically generated">
            <a:extLst>
              <a:ext uri="{FF2B5EF4-FFF2-40B4-BE49-F238E27FC236}">
                <a16:creationId xmlns:a16="http://schemas.microsoft.com/office/drawing/2014/main" id="{FC32E436-C2F3-6119-BF1A-16E40CE72BD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33745" y="6564656"/>
            <a:ext cx="704792" cy="187499"/>
          </a:xfrm>
          <a:prstGeom prst="rect">
            <a:avLst/>
          </a:prstGeom>
        </p:spPr>
      </p:pic>
      <p:cxnSp>
        <p:nvCxnSpPr>
          <p:cNvPr id="8" name="Straight Connector 7">
            <a:extLst>
              <a:ext uri="{FF2B5EF4-FFF2-40B4-BE49-F238E27FC236}">
                <a16:creationId xmlns:a16="http://schemas.microsoft.com/office/drawing/2014/main" id="{18CC40D9-A1D3-00DD-9BEC-D84648F4DB4A}"/>
              </a:ext>
            </a:extLst>
          </p:cNvPr>
          <p:cNvCxnSpPr>
            <a:cxnSpLocks/>
          </p:cNvCxnSpPr>
          <p:nvPr userDrawn="1"/>
        </p:nvCxnSpPr>
        <p:spPr>
          <a:xfrm>
            <a:off x="1537752" y="6590231"/>
            <a:ext cx="0" cy="1694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2">
            <a:extLst>
              <a:ext uri="{FF2B5EF4-FFF2-40B4-BE49-F238E27FC236}">
                <a16:creationId xmlns:a16="http://schemas.microsoft.com/office/drawing/2014/main" id="{CCA261B6-9441-1C61-6CE8-9CA2CB6D865B}"/>
              </a:ext>
            </a:extLst>
          </p:cNvPr>
          <p:cNvSpPr>
            <a:spLocks noGrp="1"/>
          </p:cNvSpPr>
          <p:nvPr>
            <p:ph type="sldNum" sz="quarter" idx="4"/>
          </p:nvPr>
        </p:nvSpPr>
        <p:spPr>
          <a:xfrm>
            <a:off x="116920" y="6590231"/>
            <a:ext cx="361527" cy="161925"/>
          </a:xfrm>
          <a:prstGeom prst="rect">
            <a:avLst/>
          </a:prstGeom>
        </p:spPr>
        <p:txBody>
          <a:bodyPr anchor="ctr"/>
          <a:lstStyle>
            <a:lvl1pPr algn="ctr">
              <a:defRPr sz="700" b="0" i="0">
                <a:latin typeface="Ringside Narrow Book" panose="02000500000000000000" pitchFamily="2" charset="0"/>
              </a:defRPr>
            </a:lvl1pPr>
          </a:lstStyle>
          <a:p>
            <a:fld id="{E5B12101-DB11-214A-81F9-2D258DBE057F}" type="slidenum">
              <a:rPr lang="en-US" smtClean="0"/>
              <a:pPr/>
              <a:t>‹#›</a:t>
            </a:fld>
            <a:endParaRPr lang="en-US" dirty="0"/>
          </a:p>
        </p:txBody>
      </p:sp>
      <p:sp>
        <p:nvSpPr>
          <p:cNvPr id="10" name="TextBox 9">
            <a:extLst>
              <a:ext uri="{FF2B5EF4-FFF2-40B4-BE49-F238E27FC236}">
                <a16:creationId xmlns:a16="http://schemas.microsoft.com/office/drawing/2014/main" id="{AA128DAF-44A2-0364-4CAD-83176EAEC715}"/>
              </a:ext>
            </a:extLst>
          </p:cNvPr>
          <p:cNvSpPr txBox="1"/>
          <p:nvPr userDrawn="1"/>
        </p:nvSpPr>
        <p:spPr>
          <a:xfrm>
            <a:off x="1736968" y="6613382"/>
            <a:ext cx="6335486" cy="123111"/>
          </a:xfrm>
          <a:prstGeom prst="rect">
            <a:avLst/>
          </a:prstGeom>
          <a:noFill/>
        </p:spPr>
        <p:txBody>
          <a:bodyPr wrap="square" lIns="0" tIns="0" rIns="0" bIns="0" rtlCol="0">
            <a:spAutoFit/>
          </a:bodyPr>
          <a:lstStyle/>
          <a:p>
            <a:pPr algn="l"/>
            <a:r>
              <a:rPr lang="en-US" sz="800" b="1" dirty="0">
                <a:latin typeface="Ringside Narrow" panose="02000500000000000000" pitchFamily="2" charset="0"/>
              </a:rPr>
              <a:t>HOW TO GET THE MOST OUT OF YOUR RETIREMENT INCOME</a:t>
            </a:r>
            <a:endParaRPr lang="en-US" sz="800" dirty="0">
              <a:latin typeface="Ringside Narrow Book" panose="02000500000000000000" pitchFamily="2" charset="0"/>
            </a:endParaRPr>
          </a:p>
        </p:txBody>
      </p:sp>
      <p:sp>
        <p:nvSpPr>
          <p:cNvPr id="11" name="Rectangle 10">
            <a:extLst>
              <a:ext uri="{FF2B5EF4-FFF2-40B4-BE49-F238E27FC236}">
                <a16:creationId xmlns:a16="http://schemas.microsoft.com/office/drawing/2014/main" id="{8E21643D-A32D-776E-A955-A6EB283D6886}"/>
              </a:ext>
            </a:extLst>
          </p:cNvPr>
          <p:cNvSpPr/>
          <p:nvPr userDrawn="1"/>
        </p:nvSpPr>
        <p:spPr>
          <a:xfrm>
            <a:off x="11833412" y="764928"/>
            <a:ext cx="358588" cy="740148"/>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0" dirty="0">
                <a:solidFill>
                  <a:schemeClr val="bg2"/>
                </a:solidFill>
                <a:latin typeface="TIAA Challenger Semibold" pitchFamily="2" charset="77"/>
                <a:cs typeface="Sentinel Book" panose="02060603060506030203" pitchFamily="18" charset="0"/>
              </a:rPr>
              <a:t>2</a:t>
            </a:r>
            <a:endParaRPr lang="en-US" sz="2000" b="1" i="0" dirty="0">
              <a:solidFill>
                <a:schemeClr val="bg2"/>
              </a:solidFill>
              <a:effectLst/>
              <a:latin typeface="TIAA Challenger Semibold" pitchFamily="2" charset="77"/>
              <a:cs typeface="Sentinel Book" panose="02060603060506030203" pitchFamily="18" charset="0"/>
            </a:endParaRPr>
          </a:p>
        </p:txBody>
      </p:sp>
      <p:sp>
        <p:nvSpPr>
          <p:cNvPr id="13" name="Rectangle 12">
            <a:extLst>
              <a:ext uri="{FF2B5EF4-FFF2-40B4-BE49-F238E27FC236}">
                <a16:creationId xmlns:a16="http://schemas.microsoft.com/office/drawing/2014/main" id="{B315D684-34EF-BD15-1B7C-DAB5789D61BF}"/>
              </a:ext>
            </a:extLst>
          </p:cNvPr>
          <p:cNvSpPr/>
          <p:nvPr userDrawn="1"/>
        </p:nvSpPr>
        <p:spPr>
          <a:xfrm>
            <a:off x="11833412" y="1490232"/>
            <a:ext cx="358588" cy="3729288"/>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r>
              <a:rPr lang="en-US" sz="1200" b="1" i="0" spc="100" dirty="0">
                <a:effectLst/>
                <a:latin typeface="TIAA Challenger Semibold" pitchFamily="2" charset="77"/>
                <a:ea typeface="Times New Roman" panose="02020603050405020304" pitchFamily="18" charset="0"/>
                <a:cs typeface="Sentinel Book" panose="02060603060506030203" pitchFamily="18" charset="0"/>
              </a:rPr>
              <a:t>CREATE AN INCOME STRATEGY</a:t>
            </a:r>
            <a:endParaRPr lang="en-US" sz="1200" b="1" i="0" spc="100" dirty="0">
              <a:effectLst/>
              <a:latin typeface="TIAA Challenger Semibold" pitchFamily="2" charset="77"/>
              <a:cs typeface="Sentinel Book" panose="02060603060506030203" pitchFamily="18" charset="0"/>
            </a:endParaRPr>
          </a:p>
        </p:txBody>
      </p:sp>
      <p:sp>
        <p:nvSpPr>
          <p:cNvPr id="15" name="Rectangle 14">
            <a:extLst>
              <a:ext uri="{FF2B5EF4-FFF2-40B4-BE49-F238E27FC236}">
                <a16:creationId xmlns:a16="http://schemas.microsoft.com/office/drawing/2014/main" id="{C00A8003-ED3E-DD4F-149A-FA61CE4DF8D8}"/>
              </a:ext>
            </a:extLst>
          </p:cNvPr>
          <p:cNvSpPr/>
          <p:nvPr userDrawn="1"/>
        </p:nvSpPr>
        <p:spPr>
          <a:xfrm>
            <a:off x="11833412" y="4657607"/>
            <a:ext cx="358588" cy="76492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3</a:t>
            </a:r>
          </a:p>
        </p:txBody>
      </p:sp>
      <p:sp>
        <p:nvSpPr>
          <p:cNvPr id="16" name="Rectangle 15">
            <a:extLst>
              <a:ext uri="{FF2B5EF4-FFF2-40B4-BE49-F238E27FC236}">
                <a16:creationId xmlns:a16="http://schemas.microsoft.com/office/drawing/2014/main" id="{FD4E0587-3AB7-25C8-3986-AD88231CEE8A}"/>
              </a:ext>
            </a:extLst>
          </p:cNvPr>
          <p:cNvSpPr/>
          <p:nvPr userDrawn="1"/>
        </p:nvSpPr>
        <p:spPr>
          <a:xfrm>
            <a:off x="11833412" y="0"/>
            <a:ext cx="358588" cy="76492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1</a:t>
            </a:r>
          </a:p>
        </p:txBody>
      </p:sp>
      <p:cxnSp>
        <p:nvCxnSpPr>
          <p:cNvPr id="2" name="Straight Connector 1">
            <a:extLst>
              <a:ext uri="{FF2B5EF4-FFF2-40B4-BE49-F238E27FC236}">
                <a16:creationId xmlns:a16="http://schemas.microsoft.com/office/drawing/2014/main" id="{758D298A-9942-4BD3-0403-CC8DDDCA3722}"/>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0A7D10AE-8200-0F25-E043-30E290C2859F}"/>
              </a:ext>
            </a:extLst>
          </p:cNvPr>
          <p:cNvSpPr/>
          <p:nvPr userDrawn="1"/>
        </p:nvSpPr>
        <p:spPr>
          <a:xfrm>
            <a:off x="11833412" y="5323762"/>
            <a:ext cx="358588" cy="76492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4</a:t>
            </a:r>
          </a:p>
        </p:txBody>
      </p:sp>
    </p:spTree>
    <p:extLst>
      <p:ext uri="{BB962C8B-B14F-4D97-AF65-F5344CB8AC3E}">
        <p14:creationId xmlns:p14="http://schemas.microsoft.com/office/powerpoint/2010/main" val="262144379"/>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A blue and black logo&#10;&#10;Description automatically generated">
            <a:extLst>
              <a:ext uri="{FF2B5EF4-FFF2-40B4-BE49-F238E27FC236}">
                <a16:creationId xmlns:a16="http://schemas.microsoft.com/office/drawing/2014/main" id="{D90C36DB-1CC3-68AA-253D-51EC5C4DA53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3745" y="6564656"/>
            <a:ext cx="704792" cy="187499"/>
          </a:xfrm>
          <a:prstGeom prst="rect">
            <a:avLst/>
          </a:prstGeom>
        </p:spPr>
      </p:pic>
      <p:cxnSp>
        <p:nvCxnSpPr>
          <p:cNvPr id="12" name="Straight Connector 11">
            <a:extLst>
              <a:ext uri="{FF2B5EF4-FFF2-40B4-BE49-F238E27FC236}">
                <a16:creationId xmlns:a16="http://schemas.microsoft.com/office/drawing/2014/main" id="{A2C21625-8288-42A0-9B63-F49ECEDF995E}"/>
              </a:ext>
            </a:extLst>
          </p:cNvPr>
          <p:cNvCxnSpPr>
            <a:cxnSpLocks/>
          </p:cNvCxnSpPr>
          <p:nvPr userDrawn="1"/>
        </p:nvCxnSpPr>
        <p:spPr>
          <a:xfrm>
            <a:off x="1537752" y="6590231"/>
            <a:ext cx="0" cy="1694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2">
            <a:extLst>
              <a:ext uri="{FF2B5EF4-FFF2-40B4-BE49-F238E27FC236}">
                <a16:creationId xmlns:a16="http://schemas.microsoft.com/office/drawing/2014/main" id="{9715263A-6032-DF78-8E11-9EA578DC75FB}"/>
              </a:ext>
            </a:extLst>
          </p:cNvPr>
          <p:cNvSpPr>
            <a:spLocks noGrp="1"/>
          </p:cNvSpPr>
          <p:nvPr>
            <p:ph type="sldNum" sz="quarter" idx="4"/>
          </p:nvPr>
        </p:nvSpPr>
        <p:spPr>
          <a:xfrm>
            <a:off x="116920" y="6590231"/>
            <a:ext cx="361527" cy="161925"/>
          </a:xfrm>
          <a:prstGeom prst="rect">
            <a:avLst/>
          </a:prstGeom>
        </p:spPr>
        <p:txBody>
          <a:bodyPr anchor="ctr"/>
          <a:lstStyle>
            <a:lvl1pPr algn="ctr">
              <a:defRPr sz="700" b="0" i="0">
                <a:latin typeface="Ringside Narrow Book" panose="02000500000000000000" pitchFamily="2" charset="0"/>
              </a:defRPr>
            </a:lvl1pPr>
          </a:lstStyle>
          <a:p>
            <a:fld id="{E5B12101-DB11-214A-81F9-2D258DBE057F}" type="slidenum">
              <a:rPr lang="en-US" smtClean="0"/>
              <a:pPr/>
              <a:t>‹#›</a:t>
            </a:fld>
            <a:endParaRPr lang="en-US" dirty="0"/>
          </a:p>
        </p:txBody>
      </p:sp>
      <p:sp>
        <p:nvSpPr>
          <p:cNvPr id="14" name="TextBox 13">
            <a:extLst>
              <a:ext uri="{FF2B5EF4-FFF2-40B4-BE49-F238E27FC236}">
                <a16:creationId xmlns:a16="http://schemas.microsoft.com/office/drawing/2014/main" id="{36A5B454-C0EF-FD9C-CB96-1C872FFA079A}"/>
              </a:ext>
            </a:extLst>
          </p:cNvPr>
          <p:cNvSpPr txBox="1"/>
          <p:nvPr userDrawn="1"/>
        </p:nvSpPr>
        <p:spPr>
          <a:xfrm>
            <a:off x="1736968" y="6613382"/>
            <a:ext cx="6335486" cy="123111"/>
          </a:xfrm>
          <a:prstGeom prst="rect">
            <a:avLst/>
          </a:prstGeom>
          <a:noFill/>
        </p:spPr>
        <p:txBody>
          <a:bodyPr wrap="square" lIns="0" tIns="0" rIns="0" bIns="0" rtlCol="0">
            <a:spAutoFit/>
          </a:bodyPr>
          <a:lstStyle/>
          <a:p>
            <a:pPr algn="l"/>
            <a:r>
              <a:rPr lang="en-US" sz="800" b="1" dirty="0">
                <a:latin typeface="Ringside Narrow" panose="02000500000000000000" pitchFamily="2" charset="0"/>
              </a:rPr>
              <a:t>HOW TO GET THE MOST OUT OF YOUR RETIREMENT INCOME</a:t>
            </a:r>
            <a:endParaRPr lang="en-US" sz="800" dirty="0">
              <a:latin typeface="Ringside Narrow Book" panose="02000500000000000000" pitchFamily="2" charset="0"/>
            </a:endParaRPr>
          </a:p>
        </p:txBody>
      </p:sp>
      <p:sp>
        <p:nvSpPr>
          <p:cNvPr id="15" name="Rectangle 14">
            <a:extLst>
              <a:ext uri="{FF2B5EF4-FFF2-40B4-BE49-F238E27FC236}">
                <a16:creationId xmlns:a16="http://schemas.microsoft.com/office/drawing/2014/main" id="{EE5525A9-DF83-A0E2-1DF7-38F77FED1A5F}"/>
              </a:ext>
            </a:extLst>
          </p:cNvPr>
          <p:cNvSpPr/>
          <p:nvPr userDrawn="1"/>
        </p:nvSpPr>
        <p:spPr>
          <a:xfrm>
            <a:off x="11833412" y="1435465"/>
            <a:ext cx="358588" cy="740148"/>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0" dirty="0">
                <a:solidFill>
                  <a:schemeClr val="bg2"/>
                </a:solidFill>
                <a:latin typeface="TIAA Challenger Semibold" pitchFamily="2" charset="77"/>
                <a:cs typeface="Sentinel Book" panose="02060603060506030203" pitchFamily="18" charset="0"/>
              </a:rPr>
              <a:t>3</a:t>
            </a:r>
            <a:endParaRPr lang="en-US" sz="2000" b="1" i="0" dirty="0">
              <a:solidFill>
                <a:schemeClr val="bg2"/>
              </a:solidFill>
              <a:effectLst/>
              <a:latin typeface="TIAA Challenger Semibold" pitchFamily="2" charset="77"/>
              <a:cs typeface="Sentinel Book" panose="02060603060506030203" pitchFamily="18" charset="0"/>
            </a:endParaRPr>
          </a:p>
        </p:txBody>
      </p:sp>
      <p:sp>
        <p:nvSpPr>
          <p:cNvPr id="17" name="Rectangle 16">
            <a:extLst>
              <a:ext uri="{FF2B5EF4-FFF2-40B4-BE49-F238E27FC236}">
                <a16:creationId xmlns:a16="http://schemas.microsoft.com/office/drawing/2014/main" id="{24D209B2-6C25-E65C-196D-C3D9CDA892FA}"/>
              </a:ext>
            </a:extLst>
          </p:cNvPr>
          <p:cNvSpPr/>
          <p:nvPr userDrawn="1"/>
        </p:nvSpPr>
        <p:spPr>
          <a:xfrm>
            <a:off x="11833412" y="2160769"/>
            <a:ext cx="358588" cy="3261766"/>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r>
              <a:rPr lang="en-US" sz="1200" b="1" i="0" spc="100" dirty="0">
                <a:effectLst/>
                <a:latin typeface="TIAA Challenger Semibold" pitchFamily="2" charset="77"/>
                <a:ea typeface="Times New Roman" panose="02020603050405020304" pitchFamily="18" charset="0"/>
                <a:cs typeface="Sentinel Book" panose="02060603060506030203" pitchFamily="18" charset="0"/>
              </a:rPr>
              <a:t>OPTIMIZE YOUR INCOME</a:t>
            </a:r>
            <a:endParaRPr lang="en-US" sz="1200" b="1" i="0" spc="100" dirty="0">
              <a:effectLst/>
              <a:latin typeface="TIAA Challenger Semibold" pitchFamily="2" charset="77"/>
              <a:cs typeface="Sentinel Book" panose="02060603060506030203" pitchFamily="18" charset="0"/>
            </a:endParaRPr>
          </a:p>
        </p:txBody>
      </p:sp>
      <p:sp>
        <p:nvSpPr>
          <p:cNvPr id="19" name="Rectangle 18">
            <a:extLst>
              <a:ext uri="{FF2B5EF4-FFF2-40B4-BE49-F238E27FC236}">
                <a16:creationId xmlns:a16="http://schemas.microsoft.com/office/drawing/2014/main" id="{07877F80-B3FA-1AC7-BDC8-E0A72FE756CB}"/>
              </a:ext>
            </a:extLst>
          </p:cNvPr>
          <p:cNvSpPr/>
          <p:nvPr userDrawn="1"/>
        </p:nvSpPr>
        <p:spPr>
          <a:xfrm>
            <a:off x="11833412" y="764928"/>
            <a:ext cx="358588" cy="76492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2</a:t>
            </a:r>
          </a:p>
        </p:txBody>
      </p:sp>
      <p:sp>
        <p:nvSpPr>
          <p:cNvPr id="20" name="Rectangle 19">
            <a:extLst>
              <a:ext uri="{FF2B5EF4-FFF2-40B4-BE49-F238E27FC236}">
                <a16:creationId xmlns:a16="http://schemas.microsoft.com/office/drawing/2014/main" id="{0E9C01EB-EB52-584C-EC01-BF1EDFF2BDC4}"/>
              </a:ext>
            </a:extLst>
          </p:cNvPr>
          <p:cNvSpPr/>
          <p:nvPr userDrawn="1"/>
        </p:nvSpPr>
        <p:spPr>
          <a:xfrm>
            <a:off x="11833412" y="0"/>
            <a:ext cx="358588" cy="76492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1</a:t>
            </a:r>
          </a:p>
        </p:txBody>
      </p:sp>
      <p:cxnSp>
        <p:nvCxnSpPr>
          <p:cNvPr id="2" name="Straight Connector 1">
            <a:extLst>
              <a:ext uri="{FF2B5EF4-FFF2-40B4-BE49-F238E27FC236}">
                <a16:creationId xmlns:a16="http://schemas.microsoft.com/office/drawing/2014/main" id="{9E078183-187D-5A35-37C3-EF73B7AA72E4}"/>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B9C6FE58-51A4-D875-2ACE-DCCCE7B6CCB8}"/>
              </a:ext>
            </a:extLst>
          </p:cNvPr>
          <p:cNvSpPr/>
          <p:nvPr userDrawn="1"/>
        </p:nvSpPr>
        <p:spPr>
          <a:xfrm>
            <a:off x="11833412" y="5323762"/>
            <a:ext cx="358588" cy="76492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4</a:t>
            </a:r>
          </a:p>
        </p:txBody>
      </p:sp>
    </p:spTree>
    <p:extLst>
      <p:ext uri="{BB962C8B-B14F-4D97-AF65-F5344CB8AC3E}">
        <p14:creationId xmlns:p14="http://schemas.microsoft.com/office/powerpoint/2010/main" val="192972952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blue and black logo&#10;&#10;Description automatically generated">
            <a:extLst>
              <a:ext uri="{FF2B5EF4-FFF2-40B4-BE49-F238E27FC236}">
                <a16:creationId xmlns:a16="http://schemas.microsoft.com/office/drawing/2014/main" id="{3185E88D-71B4-581D-4F59-2B4129C2AC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3745" y="6564656"/>
            <a:ext cx="704792" cy="187499"/>
          </a:xfrm>
          <a:prstGeom prst="rect">
            <a:avLst/>
          </a:prstGeom>
        </p:spPr>
      </p:pic>
      <p:cxnSp>
        <p:nvCxnSpPr>
          <p:cNvPr id="8" name="Straight Connector 7">
            <a:extLst>
              <a:ext uri="{FF2B5EF4-FFF2-40B4-BE49-F238E27FC236}">
                <a16:creationId xmlns:a16="http://schemas.microsoft.com/office/drawing/2014/main" id="{90B48316-3338-E0CF-A793-F229AC5215CE}"/>
              </a:ext>
            </a:extLst>
          </p:cNvPr>
          <p:cNvCxnSpPr>
            <a:cxnSpLocks/>
          </p:cNvCxnSpPr>
          <p:nvPr userDrawn="1"/>
        </p:nvCxnSpPr>
        <p:spPr>
          <a:xfrm>
            <a:off x="1537752" y="6590231"/>
            <a:ext cx="0" cy="1694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2">
            <a:extLst>
              <a:ext uri="{FF2B5EF4-FFF2-40B4-BE49-F238E27FC236}">
                <a16:creationId xmlns:a16="http://schemas.microsoft.com/office/drawing/2014/main" id="{74F79C80-E2B3-D240-A13B-C3A753882CBF}"/>
              </a:ext>
            </a:extLst>
          </p:cNvPr>
          <p:cNvSpPr>
            <a:spLocks noGrp="1"/>
          </p:cNvSpPr>
          <p:nvPr>
            <p:ph type="sldNum" sz="quarter" idx="4"/>
          </p:nvPr>
        </p:nvSpPr>
        <p:spPr>
          <a:xfrm>
            <a:off x="116920" y="6590231"/>
            <a:ext cx="361527" cy="161925"/>
          </a:xfrm>
          <a:prstGeom prst="rect">
            <a:avLst/>
          </a:prstGeom>
        </p:spPr>
        <p:txBody>
          <a:bodyPr anchor="ctr"/>
          <a:lstStyle>
            <a:lvl1pPr algn="ctr">
              <a:defRPr sz="700" b="0" i="0">
                <a:latin typeface="Ringside Narrow Book" panose="02000500000000000000" pitchFamily="2" charset="0"/>
              </a:defRPr>
            </a:lvl1pPr>
          </a:lstStyle>
          <a:p>
            <a:fld id="{E5B12101-DB11-214A-81F9-2D258DBE057F}" type="slidenum">
              <a:rPr lang="en-US" smtClean="0"/>
              <a:pPr/>
              <a:t>‹#›</a:t>
            </a:fld>
            <a:endParaRPr lang="en-US" dirty="0"/>
          </a:p>
        </p:txBody>
      </p:sp>
      <p:sp>
        <p:nvSpPr>
          <p:cNvPr id="10" name="TextBox 9">
            <a:extLst>
              <a:ext uri="{FF2B5EF4-FFF2-40B4-BE49-F238E27FC236}">
                <a16:creationId xmlns:a16="http://schemas.microsoft.com/office/drawing/2014/main" id="{F2A0EBD8-F7CB-614A-827C-C3682E85730E}"/>
              </a:ext>
            </a:extLst>
          </p:cNvPr>
          <p:cNvSpPr txBox="1"/>
          <p:nvPr userDrawn="1"/>
        </p:nvSpPr>
        <p:spPr>
          <a:xfrm>
            <a:off x="1736968" y="6613382"/>
            <a:ext cx="6335486" cy="123111"/>
          </a:xfrm>
          <a:prstGeom prst="rect">
            <a:avLst/>
          </a:prstGeom>
          <a:noFill/>
        </p:spPr>
        <p:txBody>
          <a:bodyPr wrap="square" lIns="0" tIns="0" rIns="0" bIns="0" rtlCol="0">
            <a:spAutoFit/>
          </a:bodyPr>
          <a:lstStyle/>
          <a:p>
            <a:pPr algn="l"/>
            <a:r>
              <a:rPr lang="en-US" sz="800" b="1" dirty="0">
                <a:latin typeface="Ringside Narrow" panose="02000500000000000000" pitchFamily="2" charset="0"/>
              </a:rPr>
              <a:t>HOW TO GET THE MOST OUT OF YOUR RETIREMENT INCOME</a:t>
            </a:r>
            <a:endParaRPr lang="en-US" sz="800" dirty="0">
              <a:latin typeface="Ringside Narrow Book" panose="02000500000000000000" pitchFamily="2" charset="0"/>
            </a:endParaRPr>
          </a:p>
        </p:txBody>
      </p:sp>
      <p:sp>
        <p:nvSpPr>
          <p:cNvPr id="11" name="Rectangle 10">
            <a:extLst>
              <a:ext uri="{FF2B5EF4-FFF2-40B4-BE49-F238E27FC236}">
                <a16:creationId xmlns:a16="http://schemas.microsoft.com/office/drawing/2014/main" id="{6E9B5A04-5574-DFE9-77D3-4808A583FD86}"/>
              </a:ext>
            </a:extLst>
          </p:cNvPr>
          <p:cNvSpPr/>
          <p:nvPr userDrawn="1"/>
        </p:nvSpPr>
        <p:spPr>
          <a:xfrm>
            <a:off x="11833412" y="2214134"/>
            <a:ext cx="358588" cy="740148"/>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0" dirty="0">
                <a:solidFill>
                  <a:schemeClr val="bg2"/>
                </a:solidFill>
                <a:latin typeface="TIAA Challenger Semibold" pitchFamily="2" charset="77"/>
                <a:cs typeface="Sentinel Book" panose="02060603060506030203" pitchFamily="18" charset="0"/>
              </a:rPr>
              <a:t>4</a:t>
            </a:r>
            <a:endParaRPr lang="en-US" sz="2000" b="1" i="0" dirty="0">
              <a:solidFill>
                <a:schemeClr val="bg2"/>
              </a:solidFill>
              <a:effectLst/>
              <a:latin typeface="TIAA Challenger Semibold" pitchFamily="2" charset="77"/>
              <a:cs typeface="Sentinel Book" panose="02060603060506030203" pitchFamily="18" charset="0"/>
            </a:endParaRPr>
          </a:p>
        </p:txBody>
      </p:sp>
      <p:sp>
        <p:nvSpPr>
          <p:cNvPr id="13" name="Rectangle 12">
            <a:extLst>
              <a:ext uri="{FF2B5EF4-FFF2-40B4-BE49-F238E27FC236}">
                <a16:creationId xmlns:a16="http://schemas.microsoft.com/office/drawing/2014/main" id="{EAFD12CB-2B1E-F645-AFD2-5E42DBAC4167}"/>
              </a:ext>
            </a:extLst>
          </p:cNvPr>
          <p:cNvSpPr/>
          <p:nvPr userDrawn="1"/>
        </p:nvSpPr>
        <p:spPr>
          <a:xfrm>
            <a:off x="11833412" y="2939438"/>
            <a:ext cx="358588" cy="3216181"/>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r>
              <a:rPr lang="en-US" sz="1200" b="1" i="0" spc="100" dirty="0">
                <a:effectLst/>
                <a:latin typeface="TIAA Challenger Semibold" pitchFamily="2" charset="77"/>
                <a:ea typeface="Times New Roman" panose="02020603050405020304" pitchFamily="18" charset="0"/>
                <a:cs typeface="Sentinel Book" panose="02060603060506030203" pitchFamily="18" charset="0"/>
              </a:rPr>
              <a:t>PREPARE NOW</a:t>
            </a:r>
            <a:endParaRPr lang="en-US" sz="1200" b="1" i="0" spc="100" dirty="0">
              <a:effectLst/>
              <a:latin typeface="TIAA Challenger Semibold" pitchFamily="2" charset="77"/>
              <a:cs typeface="Sentinel Book" panose="02060603060506030203" pitchFamily="18" charset="0"/>
            </a:endParaRPr>
          </a:p>
        </p:txBody>
      </p:sp>
      <p:sp>
        <p:nvSpPr>
          <p:cNvPr id="14" name="Rectangle 13">
            <a:extLst>
              <a:ext uri="{FF2B5EF4-FFF2-40B4-BE49-F238E27FC236}">
                <a16:creationId xmlns:a16="http://schemas.microsoft.com/office/drawing/2014/main" id="{D5F39B91-76CD-168A-98FF-5E68CAE440D1}"/>
              </a:ext>
            </a:extLst>
          </p:cNvPr>
          <p:cNvSpPr/>
          <p:nvPr userDrawn="1"/>
        </p:nvSpPr>
        <p:spPr>
          <a:xfrm>
            <a:off x="11833412" y="1469719"/>
            <a:ext cx="358588" cy="76492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3</a:t>
            </a:r>
          </a:p>
        </p:txBody>
      </p:sp>
      <p:sp>
        <p:nvSpPr>
          <p:cNvPr id="15" name="Rectangle 14">
            <a:extLst>
              <a:ext uri="{FF2B5EF4-FFF2-40B4-BE49-F238E27FC236}">
                <a16:creationId xmlns:a16="http://schemas.microsoft.com/office/drawing/2014/main" id="{C96DD5CD-2F35-D47C-9FBA-28E294A59093}"/>
              </a:ext>
            </a:extLst>
          </p:cNvPr>
          <p:cNvSpPr/>
          <p:nvPr userDrawn="1"/>
        </p:nvSpPr>
        <p:spPr>
          <a:xfrm>
            <a:off x="11833412" y="764928"/>
            <a:ext cx="358588" cy="76492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2</a:t>
            </a:r>
          </a:p>
        </p:txBody>
      </p:sp>
      <p:sp>
        <p:nvSpPr>
          <p:cNvPr id="16" name="Rectangle 15">
            <a:extLst>
              <a:ext uri="{FF2B5EF4-FFF2-40B4-BE49-F238E27FC236}">
                <a16:creationId xmlns:a16="http://schemas.microsoft.com/office/drawing/2014/main" id="{57D5D35F-BB15-40DE-33B0-A9EAB69F7DCA}"/>
              </a:ext>
            </a:extLst>
          </p:cNvPr>
          <p:cNvSpPr/>
          <p:nvPr userDrawn="1"/>
        </p:nvSpPr>
        <p:spPr>
          <a:xfrm>
            <a:off x="11833412" y="0"/>
            <a:ext cx="358588" cy="76492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0" dirty="0">
                <a:solidFill>
                  <a:schemeClr val="tx1"/>
                </a:solidFill>
                <a:effectLst/>
                <a:latin typeface="TIAA Challenger Semibold" pitchFamily="2" charset="77"/>
                <a:cs typeface="Sentinel Book" panose="02060603060506030203" pitchFamily="18" charset="0"/>
              </a:rPr>
              <a:t>1</a:t>
            </a:r>
          </a:p>
        </p:txBody>
      </p:sp>
      <p:cxnSp>
        <p:nvCxnSpPr>
          <p:cNvPr id="2" name="Straight Connector 1">
            <a:extLst>
              <a:ext uri="{FF2B5EF4-FFF2-40B4-BE49-F238E27FC236}">
                <a16:creationId xmlns:a16="http://schemas.microsoft.com/office/drawing/2014/main" id="{A565FA29-8FDE-1E4D-39AA-9964AF517634}"/>
              </a:ext>
            </a:extLst>
          </p:cNvPr>
          <p:cNvCxnSpPr/>
          <p:nvPr userDrawn="1"/>
        </p:nvCxnSpPr>
        <p:spPr>
          <a:xfrm>
            <a:off x="11841480" y="0"/>
            <a:ext cx="0" cy="685800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162927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bin"/><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bin"/><Relationship Id="rId3" Type="http://schemas.openxmlformats.org/officeDocument/2006/relationships/image" Target="../media/image3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3.bin"/><Relationship Id="rId5" Type="http://schemas.openxmlformats.org/officeDocument/2006/relationships/image" Target="../media/image32.png"/><Relationship Id="rId4" Type="http://schemas.openxmlformats.org/officeDocument/2006/relationships/image" Target="../media/image3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39.bin"/><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7.bin"/><Relationship Id="rId5" Type="http://schemas.openxmlformats.org/officeDocument/2006/relationships/image" Target="../media/image36.png"/><Relationship Id="rId4" Type="http://schemas.openxmlformats.org/officeDocument/2006/relationships/image" Target="../media/image35.bin"/></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41.bin"/></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bin"/><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45.bin"/><Relationship Id="rId5" Type="http://schemas.openxmlformats.org/officeDocument/2006/relationships/image" Target="../media/image44.png"/><Relationship Id="rId4" Type="http://schemas.openxmlformats.org/officeDocument/2006/relationships/image" Target="../media/image4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7.bin"/><Relationship Id="rId7" Type="http://schemas.openxmlformats.org/officeDocument/2006/relationships/image" Target="../media/image49.bin"/><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48.png"/><Relationship Id="rId5" Type="http://schemas.openxmlformats.org/officeDocument/2006/relationships/image" Target="../media/image25.bin"/><Relationship Id="rId4" Type="http://schemas.openxmlformats.org/officeDocument/2006/relationships/image" Target="../media/image24.png"/><Relationship Id="rId9" Type="http://schemas.openxmlformats.org/officeDocument/2006/relationships/image" Target="../media/image23.bin"/></Relationships>
</file>

<file path=ppt/slides/_rels/slide22.xml.rels><?xml version="1.0" encoding="UTF-8" standalone="yes"?>
<Relationships xmlns="http://schemas.openxmlformats.org/package/2006/relationships"><Relationship Id="rId8" Type="http://schemas.openxmlformats.org/officeDocument/2006/relationships/image" Target="../media/image55.bin"/><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53.bin"/><Relationship Id="rId5" Type="http://schemas.openxmlformats.org/officeDocument/2006/relationships/image" Target="../media/image52.png"/><Relationship Id="rId4" Type="http://schemas.openxmlformats.org/officeDocument/2006/relationships/image" Target="../media/image51.bin"/></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image" Target="../media/image59.bin"/><Relationship Id="rId5" Type="http://schemas.openxmlformats.org/officeDocument/2006/relationships/image" Target="../media/image58.png"/><Relationship Id="rId4" Type="http://schemas.openxmlformats.org/officeDocument/2006/relationships/image" Target="../media/image57.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0.bin"/><Relationship Id="rId5" Type="http://schemas.openxmlformats.org/officeDocument/2006/relationships/chart" Target="../charts/chart2.xml"/><Relationship Id="rId4" Type="http://schemas.openxmlformats.org/officeDocument/2006/relationships/image" Target="../media/image19.bin"/></Relationships>
</file>

<file path=ppt/slides/_rels/slide6.xml.rels><?xml version="1.0" encoding="UTF-8" standalone="yes"?>
<Relationships xmlns="http://schemas.openxmlformats.org/package/2006/relationships"><Relationship Id="rId3" Type="http://schemas.openxmlformats.org/officeDocument/2006/relationships/image" Target="../media/image21.bin"/><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3.bin"/></Relationships>
</file>

<file path=ppt/slides/_rels/slide8.xml.rels><?xml version="1.0" encoding="UTF-8" standalone="yes"?>
<Relationships xmlns="http://schemas.openxmlformats.org/package/2006/relationships"><Relationship Id="rId8" Type="http://schemas.openxmlformats.org/officeDocument/2006/relationships/image" Target="../media/image29.bin"/><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7.bin"/><Relationship Id="rId5" Type="http://schemas.openxmlformats.org/officeDocument/2006/relationships/image" Target="../media/image26.png"/><Relationship Id="rId4" Type="http://schemas.openxmlformats.org/officeDocument/2006/relationships/image" Target="../media/image25.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64A41F-FD94-F590-9576-9C7C87D2B52E}"/>
              </a:ext>
            </a:extLst>
          </p:cNvPr>
          <p:cNvSpPr>
            <a:spLocks noGrp="1"/>
          </p:cNvSpPr>
          <p:nvPr>
            <p:ph type="body" sz="quarter" idx="10"/>
          </p:nvPr>
        </p:nvSpPr>
        <p:spPr>
          <a:xfrm>
            <a:off x="344473" y="3132931"/>
            <a:ext cx="6859632" cy="592138"/>
          </a:xfrm>
        </p:spPr>
        <p:txBody>
          <a:bodyPr/>
          <a:lstStyle/>
          <a:p>
            <a:r>
              <a:rPr lang="en-US" b="0" dirty="0"/>
              <a:t>How to get the most out of </a:t>
            </a:r>
            <a:br>
              <a:rPr lang="en-US" b="0" dirty="0"/>
            </a:br>
            <a:r>
              <a:rPr lang="en-US" b="0" dirty="0"/>
              <a:t>your retirement income.</a:t>
            </a:r>
          </a:p>
        </p:txBody>
      </p:sp>
      <p:sp>
        <p:nvSpPr>
          <p:cNvPr id="3" name="Subtitle 2">
            <a:extLst>
              <a:ext uri="{FF2B5EF4-FFF2-40B4-BE49-F238E27FC236}">
                <a16:creationId xmlns:a16="http://schemas.microsoft.com/office/drawing/2014/main" id="{DE6D1BD2-86A0-20D5-FE8A-E6F0B97A325B}"/>
              </a:ext>
            </a:extLst>
          </p:cNvPr>
          <p:cNvSpPr txBox="1">
            <a:spLocks/>
          </p:cNvSpPr>
          <p:nvPr/>
        </p:nvSpPr>
        <p:spPr>
          <a:xfrm>
            <a:off x="435155" y="2914370"/>
            <a:ext cx="4095255" cy="21856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500" b="0" i="0" kern="1200">
                <a:solidFill>
                  <a:schemeClr val="tx1"/>
                </a:solidFill>
                <a:latin typeface="Ringside Narrow Book" panose="02000500000000000000" pitchFamily="2" charset="0"/>
                <a:ea typeface="+mn-ea"/>
                <a:cs typeface="+mn-cs"/>
              </a:defRPr>
            </a:lvl1pPr>
            <a:lvl2pPr marL="457200" indent="0" algn="ctr" defTabSz="914400" rtl="0" eaLnBrk="1" latinLnBrk="0" hangingPunct="1">
              <a:lnSpc>
                <a:spcPct val="100000"/>
              </a:lnSpc>
              <a:spcBef>
                <a:spcPts val="0"/>
              </a:spcBef>
              <a:spcAft>
                <a:spcPts val="600"/>
              </a:spcAft>
              <a:buClr>
                <a:schemeClr val="tx1"/>
              </a:buClr>
              <a:buFont typeface="Arial" panose="020B0604020202020204" pitchFamily="34" charset="0"/>
              <a:buNone/>
              <a:tabLst/>
              <a:defRPr sz="2000" b="0" i="0" kern="1200">
                <a:solidFill>
                  <a:schemeClr val="tx1"/>
                </a:solidFill>
                <a:latin typeface="Ringside Narrow Book" panose="02000500000000000000" pitchFamily="2" charset="0"/>
                <a:ea typeface="+mn-ea"/>
                <a:cs typeface="+mn-cs"/>
              </a:defRPr>
            </a:lvl2pPr>
            <a:lvl3pPr marL="914400" indent="0" algn="ctr" defTabSz="914400" rtl="0" eaLnBrk="1" latinLnBrk="0" hangingPunct="1">
              <a:lnSpc>
                <a:spcPct val="100000"/>
              </a:lnSpc>
              <a:spcBef>
                <a:spcPts val="0"/>
              </a:spcBef>
              <a:spcAft>
                <a:spcPts val="600"/>
              </a:spcAft>
              <a:buClr>
                <a:schemeClr val="tx1"/>
              </a:buClr>
              <a:buFont typeface="Arial" panose="020B0604020202020204" pitchFamily="34" charset="0"/>
              <a:buNone/>
              <a:defRPr sz="1800" b="0" i="0" kern="1200">
                <a:solidFill>
                  <a:schemeClr val="tx1"/>
                </a:solidFill>
                <a:latin typeface="Ringside Narrow Book" panose="02000500000000000000" pitchFamily="2" charset="0"/>
                <a:ea typeface="+mn-ea"/>
                <a:cs typeface="+mn-cs"/>
              </a:defRPr>
            </a:lvl3pPr>
            <a:lvl4pPr marL="1371600" indent="0" algn="ctr" defTabSz="914400" rtl="0" eaLnBrk="1" latinLnBrk="0" hangingPunct="1">
              <a:lnSpc>
                <a:spcPct val="100000"/>
              </a:lnSpc>
              <a:spcBef>
                <a:spcPts val="0"/>
              </a:spcBef>
              <a:spcAft>
                <a:spcPts val="600"/>
              </a:spcAft>
              <a:buClr>
                <a:schemeClr val="tx1"/>
              </a:buClr>
              <a:buFont typeface="Arial" panose="020B0604020202020204" pitchFamily="34" charset="0"/>
              <a:buNone/>
              <a:defRPr sz="1600" b="0" i="0" kern="1200">
                <a:solidFill>
                  <a:schemeClr val="tx1"/>
                </a:solidFill>
                <a:latin typeface="Ringside Narrow Book" panose="02000500000000000000" pitchFamily="2" charset="0"/>
                <a:ea typeface="+mn-ea"/>
                <a:cs typeface="+mn-cs"/>
              </a:defRPr>
            </a:lvl4pPr>
            <a:lvl5pPr marL="1828800" indent="0" algn="ctr" defTabSz="914400" rtl="0" eaLnBrk="1" latinLnBrk="0" hangingPunct="1">
              <a:lnSpc>
                <a:spcPct val="100000"/>
              </a:lnSpc>
              <a:spcBef>
                <a:spcPts val="0"/>
              </a:spcBef>
              <a:spcAft>
                <a:spcPts val="600"/>
              </a:spcAft>
              <a:buClr>
                <a:schemeClr val="tx1"/>
              </a:buClr>
              <a:buFont typeface="Arial" panose="020B0604020202020204" pitchFamily="34" charset="0"/>
              <a:buNone/>
              <a:defRPr sz="1600" b="0" i="0" kern="1200">
                <a:solidFill>
                  <a:schemeClr val="tx1"/>
                </a:solidFill>
                <a:latin typeface="Ringside Narrow Book" panose="020005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chemeClr val="tx2"/>
                </a:solidFill>
                <a:latin typeface="Ringside Narrow" panose="02000500000000000000" pitchFamily="2" charset="0"/>
              </a:rPr>
              <a:t>RETIREMENT CHECKS FOR LIFE</a:t>
            </a:r>
          </a:p>
        </p:txBody>
      </p:sp>
      <p:grpSp>
        <p:nvGrpSpPr>
          <p:cNvPr id="9" name="Group 8">
            <a:extLst>
              <a:ext uri="{FF2B5EF4-FFF2-40B4-BE49-F238E27FC236}">
                <a16:creationId xmlns:a16="http://schemas.microsoft.com/office/drawing/2014/main" id="{8175F63C-E0A5-3524-B5B3-9A8059AEC3E0}"/>
              </a:ext>
            </a:extLst>
          </p:cNvPr>
          <p:cNvGrpSpPr/>
          <p:nvPr/>
        </p:nvGrpSpPr>
        <p:grpSpPr>
          <a:xfrm>
            <a:off x="432269" y="4943790"/>
            <a:ext cx="6247852" cy="1525171"/>
            <a:chOff x="432269" y="4943790"/>
            <a:chExt cx="6247852" cy="1525171"/>
          </a:xfrm>
        </p:grpSpPr>
        <p:sp>
          <p:nvSpPr>
            <p:cNvPr id="10" name="TextBox 9">
              <a:extLst>
                <a:ext uri="{FF2B5EF4-FFF2-40B4-BE49-F238E27FC236}">
                  <a16:creationId xmlns:a16="http://schemas.microsoft.com/office/drawing/2014/main" id="{64A9ECF6-892E-B907-1258-00E5B01FC53C}"/>
                </a:ext>
              </a:extLst>
            </p:cNvPr>
            <p:cNvSpPr txBox="1"/>
            <p:nvPr/>
          </p:nvSpPr>
          <p:spPr>
            <a:xfrm>
              <a:off x="510624" y="4943790"/>
              <a:ext cx="6169497" cy="138499"/>
            </a:xfrm>
            <a:prstGeom prst="rect">
              <a:avLst/>
            </a:prstGeom>
            <a:noFill/>
          </p:spPr>
          <p:txBody>
            <a:bodyPr wrap="square" lIns="0" tIns="0" rIns="0" bIns="0" rtlCol="0">
              <a:spAutoFit/>
            </a:bodyPr>
            <a:lstStyle/>
            <a:p>
              <a:pPr algn="l">
                <a:lnSpc>
                  <a:spcPct val="90000"/>
                </a:lnSpc>
                <a:spcBef>
                  <a:spcPts val="0"/>
                </a:spcBef>
                <a:spcAft>
                  <a:spcPts val="600"/>
                </a:spcAft>
                <a:buFont typeface="Arial" panose="020B0604020202020204" pitchFamily="34" charset="0"/>
                <a:buNone/>
              </a:pPr>
              <a:r>
                <a:rPr lang="en-US" sz="1000" spc="0" dirty="0">
                  <a:latin typeface="Ringside Narrow Book" panose="02000500000000000000" pitchFamily="2" charset="0"/>
                  <a:cs typeface="Sentinel Book" panose="02060603060506030203" pitchFamily="18" charset="0"/>
                </a:rPr>
                <a:t>PRESENTED BY</a:t>
              </a:r>
            </a:p>
          </p:txBody>
        </p:sp>
        <p:grpSp>
          <p:nvGrpSpPr>
            <p:cNvPr id="11" name="Group 10">
              <a:extLst>
                <a:ext uri="{FF2B5EF4-FFF2-40B4-BE49-F238E27FC236}">
                  <a16:creationId xmlns:a16="http://schemas.microsoft.com/office/drawing/2014/main" id="{7F16AD98-D912-C88E-0D2E-97F2ABDAABE5}"/>
                </a:ext>
              </a:extLst>
            </p:cNvPr>
            <p:cNvGrpSpPr/>
            <p:nvPr/>
          </p:nvGrpSpPr>
          <p:grpSpPr>
            <a:xfrm>
              <a:off x="432269" y="5191445"/>
              <a:ext cx="6099348" cy="1277516"/>
              <a:chOff x="432269" y="5191445"/>
              <a:chExt cx="6099348" cy="1277516"/>
            </a:xfrm>
          </p:grpSpPr>
          <p:sp>
            <p:nvSpPr>
              <p:cNvPr id="12" name="TextBox 11">
                <a:extLst>
                  <a:ext uri="{FF2B5EF4-FFF2-40B4-BE49-F238E27FC236}">
                    <a16:creationId xmlns:a16="http://schemas.microsoft.com/office/drawing/2014/main" id="{89E4A9FB-12AC-3F28-D9D9-D26D1818F699}"/>
                  </a:ext>
                </a:extLst>
              </p:cNvPr>
              <p:cNvSpPr txBox="1"/>
              <p:nvPr/>
            </p:nvSpPr>
            <p:spPr>
              <a:xfrm>
                <a:off x="510624" y="5191445"/>
                <a:ext cx="5361130" cy="332399"/>
              </a:xfrm>
              <a:prstGeom prst="rect">
                <a:avLst/>
              </a:prstGeom>
              <a:noFill/>
            </p:spPr>
            <p:txBody>
              <a:bodyPr wrap="square" lIns="0" tIns="0" rIns="0" bIns="0" rtlCol="0">
                <a:spAutoFit/>
              </a:bodyPr>
              <a:lstStyle/>
              <a:p>
                <a:pPr algn="l">
                  <a:lnSpc>
                    <a:spcPct val="90000"/>
                  </a:lnSpc>
                  <a:spcBef>
                    <a:spcPts val="0"/>
                  </a:spcBef>
                  <a:spcAft>
                    <a:spcPts val="600"/>
                  </a:spcAft>
                  <a:buFont typeface="Arial" panose="020B0604020202020204" pitchFamily="34" charset="0"/>
                  <a:buNone/>
                </a:pPr>
                <a:endParaRPr lang="en-US" sz="2400" spc="0" dirty="0">
                  <a:solidFill>
                    <a:srgbClr val="041459"/>
                  </a:solidFill>
                  <a:latin typeface="Ringside Narrow Book" panose="02000500000000000000" pitchFamily="2" charset="0"/>
                  <a:cs typeface="Sentinel Book" panose="02060603060506030203" pitchFamily="18" charset="0"/>
                </a:endParaRPr>
              </a:p>
            </p:txBody>
          </p:sp>
          <p:sp>
            <p:nvSpPr>
              <p:cNvPr id="13" name="TextBox 12">
                <a:extLst>
                  <a:ext uri="{FF2B5EF4-FFF2-40B4-BE49-F238E27FC236}">
                    <a16:creationId xmlns:a16="http://schemas.microsoft.com/office/drawing/2014/main" id="{776AAC3E-371F-B6FE-5221-50A65238B4F4}"/>
                  </a:ext>
                </a:extLst>
              </p:cNvPr>
              <p:cNvSpPr txBox="1"/>
              <p:nvPr/>
            </p:nvSpPr>
            <p:spPr>
              <a:xfrm>
                <a:off x="432269" y="5523844"/>
                <a:ext cx="6099348" cy="529376"/>
              </a:xfrm>
              <a:prstGeom prst="rect">
                <a:avLst/>
              </a:prstGeom>
              <a:noFill/>
            </p:spPr>
            <p:txBody>
              <a:bodyPr wrap="square">
                <a:spAutoFit/>
              </a:bodyPr>
              <a:lstStyle/>
              <a:p>
                <a:pPr algn="l">
                  <a:lnSpc>
                    <a:spcPct val="90000"/>
                  </a:lnSpc>
                  <a:spcBef>
                    <a:spcPts val="0"/>
                  </a:spcBef>
                  <a:spcAft>
                    <a:spcPts val="600"/>
                  </a:spcAft>
                  <a:buFont typeface="Arial" panose="020B0604020202020204" pitchFamily="34" charset="0"/>
                  <a:buNone/>
                </a:pPr>
                <a:r>
                  <a:rPr lang="en-US" sz="1300" dirty="0">
                    <a:latin typeface="Ringside Narrow Book" panose="02000500000000000000" pitchFamily="2" charset="0"/>
                    <a:cs typeface="Sentinel Book" panose="02060603060506030203" pitchFamily="18" charset="0"/>
                  </a:rPr>
                  <a:t>Jesse Dusablon</a:t>
                </a:r>
                <a:r>
                  <a:rPr lang="en-US" sz="1300" spc="0" dirty="0">
                    <a:latin typeface="Ringside Narrow Book" panose="02000500000000000000" pitchFamily="2" charset="0"/>
                    <a:cs typeface="Sentinel Book" panose="02060603060506030203" pitchFamily="18" charset="0"/>
                  </a:rPr>
                  <a:t>, WMA </a:t>
                </a:r>
              </a:p>
              <a:p>
                <a:pPr algn="l">
                  <a:lnSpc>
                    <a:spcPct val="90000"/>
                  </a:lnSpc>
                  <a:spcBef>
                    <a:spcPts val="0"/>
                  </a:spcBef>
                  <a:spcAft>
                    <a:spcPts val="600"/>
                  </a:spcAft>
                  <a:buFont typeface="Arial" panose="020B0604020202020204" pitchFamily="34" charset="0"/>
                  <a:buNone/>
                </a:pPr>
                <a:r>
                  <a:rPr lang="en-US" sz="1300" dirty="0">
                    <a:latin typeface="Ringside Narrow Book" panose="02000500000000000000" pitchFamily="2" charset="0"/>
                    <a:cs typeface="Sentinel Book" panose="02060603060506030203" pitchFamily="18" charset="0"/>
                  </a:rPr>
                  <a:t>TIAA</a:t>
                </a:r>
                <a:endParaRPr lang="en-US" sz="1300" spc="0" dirty="0">
                  <a:latin typeface="Ringside Narrow Book" panose="02000500000000000000" pitchFamily="2" charset="0"/>
                  <a:cs typeface="Sentinel Book" panose="02060603060506030203" pitchFamily="18" charset="0"/>
                </a:endParaRPr>
              </a:p>
            </p:txBody>
          </p:sp>
          <p:sp>
            <p:nvSpPr>
              <p:cNvPr id="14" name="TextBox 13">
                <a:extLst>
                  <a:ext uri="{FF2B5EF4-FFF2-40B4-BE49-F238E27FC236}">
                    <a16:creationId xmlns:a16="http://schemas.microsoft.com/office/drawing/2014/main" id="{6612C202-BAB7-AD15-3F2A-853A21A27580}"/>
                  </a:ext>
                </a:extLst>
              </p:cNvPr>
              <p:cNvSpPr txBox="1"/>
              <p:nvPr/>
            </p:nvSpPr>
            <p:spPr>
              <a:xfrm>
                <a:off x="510624" y="6330462"/>
                <a:ext cx="2542042" cy="138499"/>
              </a:xfrm>
              <a:prstGeom prst="rect">
                <a:avLst/>
              </a:prstGeom>
              <a:noFill/>
            </p:spPr>
            <p:txBody>
              <a:bodyPr wrap="square" lIns="0" tIns="0" rIns="0" bIns="0" rtlCol="0">
                <a:spAutoFit/>
              </a:bodyPr>
              <a:lstStyle/>
              <a:p>
                <a:pPr algn="l">
                  <a:lnSpc>
                    <a:spcPct val="90000"/>
                  </a:lnSpc>
                  <a:spcBef>
                    <a:spcPts val="0"/>
                  </a:spcBef>
                  <a:spcAft>
                    <a:spcPts val="600"/>
                  </a:spcAft>
                  <a:buFont typeface="Arial" panose="020B0604020202020204" pitchFamily="34" charset="0"/>
                  <a:buNone/>
                </a:pPr>
                <a:r>
                  <a:rPr lang="en-US" sz="1000">
                    <a:latin typeface="Ringside Narrow Book" panose="02000500000000000000" pitchFamily="2" charset="0"/>
                    <a:cs typeface="Sentinel Book" panose="02060603060506030203" pitchFamily="18" charset="0"/>
                  </a:rPr>
                  <a:t> </a:t>
                </a:r>
                <a:endParaRPr lang="en-US" sz="1000" spc="0" dirty="0">
                  <a:latin typeface="Ringside Narrow Book" panose="02000500000000000000" pitchFamily="2" charset="0"/>
                  <a:cs typeface="Sentinel Book" panose="02060603060506030203" pitchFamily="18" charset="0"/>
                </a:endParaRPr>
              </a:p>
            </p:txBody>
          </p:sp>
        </p:grpSp>
      </p:grpSp>
      <p:pic>
        <p:nvPicPr>
          <p:cNvPr id="15" name="Picture 14">
            <a:extLst>
              <a:ext uri="{FF2B5EF4-FFF2-40B4-BE49-F238E27FC236}">
                <a16:creationId xmlns:a16="http://schemas.microsoft.com/office/drawing/2014/main" id="{3E3E4068-78FB-C972-13E6-7A9A2AAA908D}"/>
              </a:ext>
            </a:extLst>
          </p:cNvPr>
          <p:cNvPicPr>
            <a:picLocks/>
          </p:cNvPicPr>
          <p:nvPr/>
        </p:nvPicPr>
        <p:blipFill>
          <a:blip r:embed="rId3"/>
          <a:stretch>
            <a:fillRect/>
          </a:stretch>
        </p:blipFill>
        <p:spPr>
          <a:xfrm>
            <a:off x="6802545" y="5205548"/>
            <a:ext cx="1543618" cy="502921"/>
          </a:xfrm>
          <a:prstGeom prst="rect">
            <a:avLst/>
          </a:prstGeom>
        </p:spPr>
      </p:pic>
    </p:spTree>
    <p:extLst>
      <p:ext uri="{BB962C8B-B14F-4D97-AF65-F5344CB8AC3E}">
        <p14:creationId xmlns:p14="http://schemas.microsoft.com/office/powerpoint/2010/main" val="411079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B8A088-BFA4-7F33-77C3-0F83F9C5EA9E}"/>
              </a:ext>
            </a:extLst>
          </p:cNvPr>
          <p:cNvSpPr>
            <a:spLocks noGrp="1"/>
          </p:cNvSpPr>
          <p:nvPr>
            <p:ph type="body" sz="quarter" idx="11"/>
          </p:nvPr>
        </p:nvSpPr>
        <p:spPr/>
        <p:txBody>
          <a:bodyPr/>
          <a:lstStyle/>
          <a:p>
            <a:r>
              <a:rPr lang="en-US" dirty="0"/>
              <a:t>How variable annuities work.</a:t>
            </a:r>
          </a:p>
        </p:txBody>
      </p:sp>
      <p:sp>
        <p:nvSpPr>
          <p:cNvPr id="7" name="TextBox 6">
            <a:extLst>
              <a:ext uri="{FF2B5EF4-FFF2-40B4-BE49-F238E27FC236}">
                <a16:creationId xmlns:a16="http://schemas.microsoft.com/office/drawing/2014/main" id="{4C7D108A-6A30-F27E-DE0C-4938B616DD3F}"/>
              </a:ext>
            </a:extLst>
          </p:cNvPr>
          <p:cNvSpPr txBox="1"/>
          <p:nvPr/>
        </p:nvSpPr>
        <p:spPr>
          <a:xfrm>
            <a:off x="485453" y="3535735"/>
            <a:ext cx="1885608" cy="738664"/>
          </a:xfrm>
          <a:prstGeom prst="rect">
            <a:avLst/>
          </a:prstGeom>
          <a:noFill/>
        </p:spPr>
        <p:txBody>
          <a:bodyPr wrap="square" lIns="0" tIns="0" rIns="0" bIns="0" rtlCol="0">
            <a:spAutoFit/>
          </a:bodyPr>
          <a:lstStyle/>
          <a:p>
            <a:r>
              <a:rPr lang="en-US" sz="2400" b="1">
                <a:latin typeface="Ringside Narrow" panose="02000500000000000000" pitchFamily="2" charset="0"/>
              </a:rPr>
              <a:t>Contributions from you</a:t>
            </a:r>
          </a:p>
        </p:txBody>
      </p:sp>
      <p:sp>
        <p:nvSpPr>
          <p:cNvPr id="8" name="TextBox 7">
            <a:extLst>
              <a:ext uri="{FF2B5EF4-FFF2-40B4-BE49-F238E27FC236}">
                <a16:creationId xmlns:a16="http://schemas.microsoft.com/office/drawing/2014/main" id="{18959461-49E5-600A-ACD9-974CDA509200}"/>
              </a:ext>
            </a:extLst>
          </p:cNvPr>
          <p:cNvSpPr txBox="1"/>
          <p:nvPr/>
        </p:nvSpPr>
        <p:spPr>
          <a:xfrm>
            <a:off x="485452" y="4413760"/>
            <a:ext cx="2532067" cy="923330"/>
          </a:xfrm>
          <a:prstGeom prst="rect">
            <a:avLst/>
          </a:prstGeom>
          <a:noFill/>
        </p:spPr>
        <p:txBody>
          <a:bodyPr wrap="square" lIns="0" tIns="0" rIns="0" bIns="0" rtlCol="0">
            <a:spAutoFit/>
          </a:bodyPr>
          <a:lstStyle/>
          <a:p>
            <a:r>
              <a:rPr lang="en-US" sz="2000" dirty="0">
                <a:latin typeface="Ringside Narrow Book" panose="02000500000000000000" pitchFamily="2" charset="0"/>
              </a:rPr>
              <a:t>Save in your annuity along with other investments </a:t>
            </a:r>
          </a:p>
        </p:txBody>
      </p:sp>
      <p:sp>
        <p:nvSpPr>
          <p:cNvPr id="19" name="TextBox 18">
            <a:extLst>
              <a:ext uri="{FF2B5EF4-FFF2-40B4-BE49-F238E27FC236}">
                <a16:creationId xmlns:a16="http://schemas.microsoft.com/office/drawing/2014/main" id="{35E78754-DFB5-EEC1-0C30-5D938523BDE3}"/>
              </a:ext>
            </a:extLst>
          </p:cNvPr>
          <p:cNvSpPr txBox="1"/>
          <p:nvPr/>
        </p:nvSpPr>
        <p:spPr>
          <a:xfrm>
            <a:off x="485452" y="1177579"/>
            <a:ext cx="6697796" cy="369332"/>
          </a:xfrm>
          <a:prstGeom prst="rect">
            <a:avLst/>
          </a:prstGeom>
          <a:noFill/>
        </p:spPr>
        <p:txBody>
          <a:bodyPr wrap="none" rtlCol="0">
            <a:spAutoFit/>
          </a:bodyPr>
          <a:lstStyle/>
          <a:p>
            <a:r>
              <a:rPr lang="en-US" dirty="0">
                <a:latin typeface="Ringside Narrow Book" panose="02000500000000000000" pitchFamily="2" charset="0"/>
              </a:rPr>
              <a:t>Market growth opportunity and retirement income for life, if available.</a:t>
            </a:r>
          </a:p>
        </p:txBody>
      </p:sp>
      <p:grpSp>
        <p:nvGrpSpPr>
          <p:cNvPr id="4" name="Group 3">
            <a:extLst>
              <a:ext uri="{FF2B5EF4-FFF2-40B4-BE49-F238E27FC236}">
                <a16:creationId xmlns:a16="http://schemas.microsoft.com/office/drawing/2014/main" id="{621C13B7-084D-D8B7-AAD5-55175E08C19C}"/>
              </a:ext>
            </a:extLst>
          </p:cNvPr>
          <p:cNvGrpSpPr/>
          <p:nvPr/>
        </p:nvGrpSpPr>
        <p:grpSpPr>
          <a:xfrm>
            <a:off x="3017519" y="2400715"/>
            <a:ext cx="4841943" cy="2936374"/>
            <a:chOff x="3017519" y="2400715"/>
            <a:chExt cx="4841943" cy="2936374"/>
          </a:xfrm>
        </p:grpSpPr>
        <p:sp>
          <p:nvSpPr>
            <p:cNvPr id="9" name="TextBox 8">
              <a:extLst>
                <a:ext uri="{FF2B5EF4-FFF2-40B4-BE49-F238E27FC236}">
                  <a16:creationId xmlns:a16="http://schemas.microsoft.com/office/drawing/2014/main" id="{21110531-DCE3-513A-FC9E-789A206F14B7}"/>
                </a:ext>
              </a:extLst>
            </p:cNvPr>
            <p:cNvSpPr txBox="1"/>
            <p:nvPr/>
          </p:nvSpPr>
          <p:spPr>
            <a:xfrm>
              <a:off x="4295183" y="3535735"/>
              <a:ext cx="3564279" cy="738664"/>
            </a:xfrm>
            <a:prstGeom prst="rect">
              <a:avLst/>
            </a:prstGeom>
            <a:noFill/>
          </p:spPr>
          <p:txBody>
            <a:bodyPr wrap="square" lIns="0" tIns="0" rIns="0" bIns="0" rtlCol="0">
              <a:spAutoFit/>
            </a:bodyPr>
            <a:lstStyle/>
            <a:p>
              <a:r>
                <a:rPr lang="en-US" sz="2400" b="1" dirty="0">
                  <a:latin typeface="Ringside Narrow" panose="02000500000000000000" pitchFamily="2" charset="0"/>
                </a:rPr>
                <a:t>Variable </a:t>
              </a:r>
              <a:br>
                <a:rPr lang="en-US" sz="2400" b="1" dirty="0">
                  <a:latin typeface="Ringside Narrow" panose="02000500000000000000" pitchFamily="2" charset="0"/>
                </a:rPr>
              </a:br>
              <a:r>
                <a:rPr lang="en-US" sz="2400" b="1" dirty="0">
                  <a:latin typeface="Ringside Narrow" panose="02000500000000000000" pitchFamily="2" charset="0"/>
                </a:rPr>
                <a:t>earnings</a:t>
              </a:r>
            </a:p>
          </p:txBody>
        </p:sp>
        <p:sp>
          <p:nvSpPr>
            <p:cNvPr id="10" name="TextBox 9">
              <a:extLst>
                <a:ext uri="{FF2B5EF4-FFF2-40B4-BE49-F238E27FC236}">
                  <a16:creationId xmlns:a16="http://schemas.microsoft.com/office/drawing/2014/main" id="{6E4CF618-A0D8-63B3-36DE-C5CC9B0E2916}"/>
                </a:ext>
              </a:extLst>
            </p:cNvPr>
            <p:cNvSpPr txBox="1"/>
            <p:nvPr/>
          </p:nvSpPr>
          <p:spPr>
            <a:xfrm>
              <a:off x="4293870" y="4413759"/>
              <a:ext cx="2857766" cy="923330"/>
            </a:xfrm>
            <a:prstGeom prst="rect">
              <a:avLst/>
            </a:prstGeom>
            <a:noFill/>
          </p:spPr>
          <p:txBody>
            <a:bodyPr wrap="square" lIns="0" tIns="0" rIns="0" bIns="0" rtlCol="0">
              <a:spAutoFit/>
            </a:bodyPr>
            <a:lstStyle/>
            <a:p>
              <a:r>
                <a:rPr lang="en-US" sz="2000" dirty="0">
                  <a:latin typeface="Ringside Narrow Book" panose="02000500000000000000" pitchFamily="2" charset="0"/>
                </a:rPr>
                <a:t>Get growth opportunity based on performance of underlying investments</a:t>
              </a:r>
            </a:p>
          </p:txBody>
        </p:sp>
        <p:pic>
          <p:nvPicPr>
            <p:cNvPr id="18" name="Graphic 17">
              <a:extLst>
                <a:ext uri="{FF2B5EF4-FFF2-40B4-BE49-F238E27FC236}">
                  <a16:creationId xmlns:a16="http://schemas.microsoft.com/office/drawing/2014/main" id="{DEA33593-E922-08BC-1660-E9FE7F9B7B4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198896" y="2400715"/>
              <a:ext cx="934280" cy="934280"/>
            </a:xfrm>
            <a:prstGeom prst="rect">
              <a:avLst/>
            </a:prstGeom>
          </p:spPr>
        </p:pic>
        <p:sp>
          <p:nvSpPr>
            <p:cNvPr id="5" name="Right Arrow 4">
              <a:extLst>
                <a:ext uri="{FF2B5EF4-FFF2-40B4-BE49-F238E27FC236}">
                  <a16:creationId xmlns:a16="http://schemas.microsoft.com/office/drawing/2014/main" id="{E296935C-C651-E5DC-1028-18DEC3583735}"/>
                </a:ext>
              </a:extLst>
            </p:cNvPr>
            <p:cNvSpPr/>
            <p:nvPr/>
          </p:nvSpPr>
          <p:spPr>
            <a:xfrm>
              <a:off x="3017519" y="3591615"/>
              <a:ext cx="459802" cy="369332"/>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56934855-7FBB-A551-FA77-F3ADC5AC23B2}"/>
              </a:ext>
            </a:extLst>
          </p:cNvPr>
          <p:cNvGrpSpPr/>
          <p:nvPr/>
        </p:nvGrpSpPr>
        <p:grpSpPr>
          <a:xfrm>
            <a:off x="6898403" y="2423348"/>
            <a:ext cx="4489067" cy="2913741"/>
            <a:chOff x="6898403" y="2423348"/>
            <a:chExt cx="4489067" cy="2913741"/>
          </a:xfrm>
        </p:grpSpPr>
        <p:sp>
          <p:nvSpPr>
            <p:cNvPr id="11" name="TextBox 10">
              <a:extLst>
                <a:ext uri="{FF2B5EF4-FFF2-40B4-BE49-F238E27FC236}">
                  <a16:creationId xmlns:a16="http://schemas.microsoft.com/office/drawing/2014/main" id="{3A7D049C-3FDA-D705-19EB-791953A4C8A0}"/>
                </a:ext>
              </a:extLst>
            </p:cNvPr>
            <p:cNvSpPr txBox="1"/>
            <p:nvPr/>
          </p:nvSpPr>
          <p:spPr>
            <a:xfrm>
              <a:off x="8223088" y="3535735"/>
              <a:ext cx="2206788" cy="738664"/>
            </a:xfrm>
            <a:prstGeom prst="rect">
              <a:avLst/>
            </a:prstGeom>
            <a:noFill/>
          </p:spPr>
          <p:txBody>
            <a:bodyPr wrap="square" lIns="0" tIns="0" rIns="0" bIns="0" rtlCol="0">
              <a:spAutoFit/>
            </a:bodyPr>
            <a:lstStyle/>
            <a:p>
              <a:r>
                <a:rPr lang="en-US" sz="2400" b="1" dirty="0">
                  <a:latin typeface="Ringside Narrow" panose="02000500000000000000" pitchFamily="2" charset="0"/>
                </a:rPr>
                <a:t>Variable </a:t>
              </a:r>
              <a:br>
                <a:rPr lang="en-US" sz="2400" b="1" dirty="0">
                  <a:latin typeface="Ringside Narrow" panose="02000500000000000000" pitchFamily="2" charset="0"/>
                </a:rPr>
              </a:br>
              <a:r>
                <a:rPr lang="en-US" sz="2400" b="1" dirty="0">
                  <a:latin typeface="Ringside Narrow" panose="02000500000000000000" pitchFamily="2" charset="0"/>
                </a:rPr>
                <a:t>income for life</a:t>
              </a:r>
            </a:p>
          </p:txBody>
        </p:sp>
        <p:sp>
          <p:nvSpPr>
            <p:cNvPr id="12" name="TextBox 11">
              <a:extLst>
                <a:ext uri="{FF2B5EF4-FFF2-40B4-BE49-F238E27FC236}">
                  <a16:creationId xmlns:a16="http://schemas.microsoft.com/office/drawing/2014/main" id="{C6E53E2C-1C2B-03FA-FB0D-7E0238989917}"/>
                </a:ext>
              </a:extLst>
            </p:cNvPr>
            <p:cNvSpPr txBox="1"/>
            <p:nvPr/>
          </p:nvSpPr>
          <p:spPr>
            <a:xfrm>
              <a:off x="8223088" y="4413759"/>
              <a:ext cx="3164382" cy="923330"/>
            </a:xfrm>
            <a:prstGeom prst="rect">
              <a:avLst/>
            </a:prstGeom>
            <a:noFill/>
          </p:spPr>
          <p:txBody>
            <a:bodyPr wrap="square" lIns="0" tIns="0" rIns="0" bIns="0" rtlCol="0">
              <a:spAutoFit/>
            </a:bodyPr>
            <a:lstStyle/>
            <a:p>
              <a:r>
                <a:rPr lang="en-US" sz="2000" dirty="0">
                  <a:latin typeface="Ringside Narrow Book" panose="02000500000000000000" pitchFamily="2" charset="0"/>
                </a:rPr>
                <a:t>Receive income for life based on performance of underlying investments</a:t>
              </a:r>
            </a:p>
          </p:txBody>
        </p:sp>
        <p:pic>
          <p:nvPicPr>
            <p:cNvPr id="16" name="Graphic 15">
              <a:extLst>
                <a:ext uri="{FF2B5EF4-FFF2-40B4-BE49-F238E27FC236}">
                  <a16:creationId xmlns:a16="http://schemas.microsoft.com/office/drawing/2014/main" id="{17C993E0-3BE9-8058-A24C-48ABEE05FC6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063600" y="2423348"/>
              <a:ext cx="889014" cy="889014"/>
            </a:xfrm>
            <a:prstGeom prst="rect">
              <a:avLst/>
            </a:prstGeom>
          </p:spPr>
        </p:pic>
        <p:sp>
          <p:nvSpPr>
            <p:cNvPr id="13" name="Right Arrow 12">
              <a:extLst>
                <a:ext uri="{FF2B5EF4-FFF2-40B4-BE49-F238E27FC236}">
                  <a16:creationId xmlns:a16="http://schemas.microsoft.com/office/drawing/2014/main" id="{D2FD27D2-986C-54C0-C4D7-C727D969ADC8}"/>
                </a:ext>
              </a:extLst>
            </p:cNvPr>
            <p:cNvSpPr/>
            <p:nvPr/>
          </p:nvSpPr>
          <p:spPr>
            <a:xfrm>
              <a:off x="6898403" y="3591615"/>
              <a:ext cx="459802" cy="369332"/>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a:extLst>
              <a:ext uri="{FF2B5EF4-FFF2-40B4-BE49-F238E27FC236}">
                <a16:creationId xmlns:a16="http://schemas.microsoft.com/office/drawing/2014/main" id="{FE7B3FB5-9990-E226-0F99-7065EE6367A2}"/>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50904" y="2252647"/>
            <a:ext cx="1035415" cy="1035415"/>
          </a:xfrm>
          <a:prstGeom prst="rect">
            <a:avLst/>
          </a:prstGeom>
        </p:spPr>
      </p:pic>
      <p:sp>
        <p:nvSpPr>
          <p:cNvPr id="3" name="Text Placeholder 5">
            <a:extLst>
              <a:ext uri="{FF2B5EF4-FFF2-40B4-BE49-F238E27FC236}">
                <a16:creationId xmlns:a16="http://schemas.microsoft.com/office/drawing/2014/main" id="{04A2584E-CE5F-D18E-245F-61BA7D1C05E1}"/>
              </a:ext>
            </a:extLst>
          </p:cNvPr>
          <p:cNvSpPr txBox="1">
            <a:spLocks/>
          </p:cNvSpPr>
          <p:nvPr/>
        </p:nvSpPr>
        <p:spPr>
          <a:xfrm>
            <a:off x="350904" y="5794303"/>
            <a:ext cx="11193462" cy="425146"/>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800" b="0" i="0" kern="1200">
                <a:solidFill>
                  <a:schemeClr val="tx1"/>
                </a:solidFill>
                <a:latin typeface="Ringside Narrow Book"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5080">
              <a:spcBef>
                <a:spcPts val="0"/>
              </a:spcBef>
              <a:spcAft>
                <a:spcPts val="100"/>
              </a:spcAft>
            </a:pPr>
            <a:r>
              <a:rPr lang="en-US" dirty="0">
                <a:cs typeface="ITC Franklin Gothic Std Book"/>
              </a:rPr>
              <a:t>Guarantees are based on the claims-paying ability of the issuer. </a:t>
            </a:r>
            <a:r>
              <a:rPr lang="en-US" dirty="0">
                <a:latin typeface="+mn-lt"/>
              </a:rPr>
              <a:t>Payments from the variable accounts will rise or fall based on investment performance. </a:t>
            </a:r>
            <a:endParaRPr lang="en-US" dirty="0">
              <a:cs typeface="ITC Franklin Gothic Std Book"/>
            </a:endParaRPr>
          </a:p>
          <a:p>
            <a:pPr marR="5080">
              <a:spcBef>
                <a:spcPts val="0"/>
              </a:spcBef>
              <a:spcAft>
                <a:spcPts val="100"/>
              </a:spcAft>
            </a:pPr>
            <a:r>
              <a:rPr lang="en-US" dirty="0">
                <a:cs typeface="ITC Franklin Gothic Std Book"/>
              </a:rPr>
              <a:t>Converting</a:t>
            </a:r>
            <a:r>
              <a:rPr lang="en-US" spc="15" dirty="0">
                <a:cs typeface="ITC Franklin Gothic Std Book"/>
              </a:rPr>
              <a:t> </a:t>
            </a:r>
            <a:r>
              <a:rPr lang="en-US" dirty="0">
                <a:cs typeface="ITC Franklin Gothic Std Book"/>
              </a:rPr>
              <a:t>some</a:t>
            </a:r>
            <a:r>
              <a:rPr lang="en-US" spc="20" dirty="0">
                <a:cs typeface="ITC Franklin Gothic Std Book"/>
              </a:rPr>
              <a:t> </a:t>
            </a:r>
            <a:r>
              <a:rPr lang="en-US" dirty="0">
                <a:cs typeface="ITC Franklin Gothic Std Book"/>
              </a:rPr>
              <a:t>or</a:t>
            </a:r>
            <a:r>
              <a:rPr lang="en-US" spc="20" dirty="0">
                <a:cs typeface="ITC Franklin Gothic Std Book"/>
              </a:rPr>
              <a:t> </a:t>
            </a:r>
            <a:r>
              <a:rPr lang="en-US" dirty="0">
                <a:cs typeface="ITC Franklin Gothic Std Book"/>
              </a:rPr>
              <a:t>all</a:t>
            </a:r>
            <a:r>
              <a:rPr lang="en-US" spc="20" dirty="0">
                <a:cs typeface="ITC Franklin Gothic Std Book"/>
              </a:rPr>
              <a:t> </a:t>
            </a:r>
            <a:r>
              <a:rPr lang="en-US" dirty="0">
                <a:cs typeface="ITC Franklin Gothic Std Book"/>
              </a:rPr>
              <a:t>of</a:t>
            </a:r>
            <a:r>
              <a:rPr lang="en-US" spc="15" dirty="0">
                <a:cs typeface="ITC Franklin Gothic Std Book"/>
              </a:rPr>
              <a:t> </a:t>
            </a:r>
            <a:r>
              <a:rPr lang="en-US" dirty="0">
                <a:cs typeface="ITC Franklin Gothic Std Book"/>
              </a:rPr>
              <a:t>your</a:t>
            </a:r>
            <a:r>
              <a:rPr lang="en-US" spc="20" dirty="0">
                <a:cs typeface="ITC Franklin Gothic Std Book"/>
              </a:rPr>
              <a:t> </a:t>
            </a:r>
            <a:r>
              <a:rPr lang="en-US" dirty="0">
                <a:cs typeface="ITC Franklin Gothic Std Book"/>
              </a:rPr>
              <a:t>savings</a:t>
            </a:r>
            <a:r>
              <a:rPr lang="en-US" spc="20" dirty="0">
                <a:cs typeface="ITC Franklin Gothic Std Book"/>
              </a:rPr>
              <a:t> </a:t>
            </a:r>
            <a:r>
              <a:rPr lang="en-US" dirty="0">
                <a:cs typeface="ITC Franklin Gothic Std Book"/>
              </a:rPr>
              <a:t>to</a:t>
            </a:r>
            <a:r>
              <a:rPr lang="en-US" spc="20" dirty="0">
                <a:cs typeface="ITC Franklin Gothic Std Book"/>
              </a:rPr>
              <a:t> </a:t>
            </a:r>
            <a:r>
              <a:rPr lang="en-US" dirty="0">
                <a:cs typeface="ITC Franklin Gothic Std Book"/>
              </a:rPr>
              <a:t>income</a:t>
            </a:r>
            <a:r>
              <a:rPr lang="en-US" spc="15" dirty="0">
                <a:cs typeface="ITC Franklin Gothic Std Book"/>
              </a:rPr>
              <a:t> </a:t>
            </a:r>
            <a:r>
              <a:rPr lang="en-US" dirty="0">
                <a:cs typeface="ITC Franklin Gothic Std Book"/>
              </a:rPr>
              <a:t>benefits</a:t>
            </a:r>
            <a:r>
              <a:rPr lang="en-US" spc="20" dirty="0">
                <a:cs typeface="ITC Franklin Gothic Std Book"/>
              </a:rPr>
              <a:t> </a:t>
            </a:r>
            <a:r>
              <a:rPr lang="en-US" dirty="0">
                <a:cs typeface="ITC Franklin Gothic Std Book"/>
              </a:rPr>
              <a:t>(referred</a:t>
            </a:r>
            <a:r>
              <a:rPr lang="en-US" spc="20" dirty="0">
                <a:cs typeface="ITC Franklin Gothic Std Book"/>
              </a:rPr>
              <a:t> </a:t>
            </a:r>
            <a:r>
              <a:rPr lang="en-US" dirty="0">
                <a:cs typeface="ITC Franklin Gothic Std Book"/>
              </a:rPr>
              <a:t>to</a:t>
            </a:r>
            <a:r>
              <a:rPr lang="en-US" spc="20" dirty="0">
                <a:cs typeface="ITC Franklin Gothic Std Book"/>
              </a:rPr>
              <a:t> </a:t>
            </a:r>
            <a:r>
              <a:rPr lang="en-US" dirty="0">
                <a:cs typeface="ITC Franklin Gothic Std Book"/>
              </a:rPr>
              <a:t>as</a:t>
            </a:r>
            <a:r>
              <a:rPr lang="en-US" spc="20" dirty="0">
                <a:cs typeface="ITC Franklin Gothic Std Book"/>
              </a:rPr>
              <a:t> </a:t>
            </a:r>
            <a:r>
              <a:rPr lang="en-US" dirty="0">
                <a:cs typeface="ITC Franklin Gothic Std Book"/>
              </a:rPr>
              <a:t>“annuitization”)</a:t>
            </a:r>
            <a:r>
              <a:rPr lang="en-US" spc="15" dirty="0">
                <a:cs typeface="ITC Franklin Gothic Std Book"/>
              </a:rPr>
              <a:t> </a:t>
            </a:r>
            <a:r>
              <a:rPr lang="en-US" dirty="0">
                <a:cs typeface="ITC Franklin Gothic Std Book"/>
              </a:rPr>
              <a:t>is</a:t>
            </a:r>
            <a:r>
              <a:rPr lang="en-US" spc="20" dirty="0">
                <a:cs typeface="ITC Franklin Gothic Std Book"/>
              </a:rPr>
              <a:t> </a:t>
            </a:r>
            <a:r>
              <a:rPr lang="en-US" dirty="0">
                <a:cs typeface="ITC Franklin Gothic Std Book"/>
              </a:rPr>
              <a:t>a</a:t>
            </a:r>
            <a:r>
              <a:rPr lang="en-US" spc="20" dirty="0">
                <a:cs typeface="ITC Franklin Gothic Std Book"/>
              </a:rPr>
              <a:t> </a:t>
            </a:r>
            <a:r>
              <a:rPr lang="en-US" dirty="0">
                <a:cs typeface="ITC Franklin Gothic Std Book"/>
              </a:rPr>
              <a:t>permanent</a:t>
            </a:r>
            <a:r>
              <a:rPr lang="en-US" spc="20" dirty="0">
                <a:cs typeface="ITC Franklin Gothic Std Book"/>
              </a:rPr>
              <a:t> </a:t>
            </a:r>
            <a:r>
              <a:rPr lang="en-US" dirty="0">
                <a:cs typeface="ITC Franklin Gothic Std Book"/>
              </a:rPr>
              <a:t>decision.</a:t>
            </a:r>
            <a:r>
              <a:rPr lang="en-US" spc="15" dirty="0">
                <a:cs typeface="ITC Franklin Gothic Std Book"/>
              </a:rPr>
              <a:t> </a:t>
            </a:r>
            <a:r>
              <a:rPr lang="en-US" dirty="0">
                <a:cs typeface="ITC Franklin Gothic Std Book"/>
              </a:rPr>
              <a:t>Once</a:t>
            </a:r>
            <a:r>
              <a:rPr lang="en-US" spc="20" dirty="0">
                <a:cs typeface="ITC Franklin Gothic Std Book"/>
              </a:rPr>
              <a:t> </a:t>
            </a:r>
            <a:r>
              <a:rPr lang="en-US" dirty="0">
                <a:cs typeface="ITC Franklin Gothic Std Book"/>
              </a:rPr>
              <a:t>income</a:t>
            </a:r>
            <a:r>
              <a:rPr lang="en-US" spc="20" dirty="0">
                <a:cs typeface="ITC Franklin Gothic Std Book"/>
              </a:rPr>
              <a:t> </a:t>
            </a:r>
            <a:r>
              <a:rPr lang="en-US" dirty="0">
                <a:cs typeface="ITC Franklin Gothic Std Book"/>
              </a:rPr>
              <a:t>benefit</a:t>
            </a:r>
            <a:r>
              <a:rPr lang="en-US" spc="20" dirty="0">
                <a:cs typeface="ITC Franklin Gothic Std Book"/>
              </a:rPr>
              <a:t> </a:t>
            </a:r>
            <a:r>
              <a:rPr lang="en-US" dirty="0">
                <a:cs typeface="ITC Franklin Gothic Std Book"/>
              </a:rPr>
              <a:t>payments</a:t>
            </a:r>
            <a:r>
              <a:rPr lang="en-US" spc="15" dirty="0">
                <a:cs typeface="ITC Franklin Gothic Std Book"/>
              </a:rPr>
              <a:t> </a:t>
            </a:r>
            <a:r>
              <a:rPr lang="en-US" dirty="0">
                <a:cs typeface="ITC Franklin Gothic Std Book"/>
              </a:rPr>
              <a:t>have</a:t>
            </a:r>
            <a:r>
              <a:rPr lang="en-US" spc="20" dirty="0">
                <a:cs typeface="ITC Franklin Gothic Std Book"/>
              </a:rPr>
              <a:t> </a:t>
            </a:r>
            <a:r>
              <a:rPr lang="en-US" dirty="0">
                <a:cs typeface="ITC Franklin Gothic Std Book"/>
              </a:rPr>
              <a:t>begun,</a:t>
            </a:r>
            <a:r>
              <a:rPr lang="en-US" spc="20" dirty="0">
                <a:cs typeface="ITC Franklin Gothic Std Book"/>
              </a:rPr>
              <a:t> </a:t>
            </a:r>
            <a:r>
              <a:rPr lang="en-US" dirty="0">
                <a:cs typeface="ITC Franklin Gothic Std Book"/>
              </a:rPr>
              <a:t>you</a:t>
            </a:r>
            <a:r>
              <a:rPr lang="en-US" spc="20" dirty="0">
                <a:cs typeface="ITC Franklin Gothic Std Book"/>
              </a:rPr>
              <a:t> </a:t>
            </a:r>
            <a:r>
              <a:rPr lang="en-US" dirty="0">
                <a:cs typeface="ITC Franklin Gothic Std Book"/>
              </a:rPr>
              <a:t>are</a:t>
            </a:r>
            <a:r>
              <a:rPr lang="en-US" spc="20" dirty="0">
                <a:cs typeface="ITC Franklin Gothic Std Book"/>
              </a:rPr>
              <a:t> </a:t>
            </a:r>
            <a:r>
              <a:rPr lang="en-US" spc="-10" dirty="0">
                <a:cs typeface="ITC Franklin Gothic Std Book"/>
              </a:rPr>
              <a:t>unable </a:t>
            </a:r>
            <a:r>
              <a:rPr lang="en-US" dirty="0">
                <a:cs typeface="ITC Franklin Gothic Std Book"/>
              </a:rPr>
              <a:t>to</a:t>
            </a:r>
            <a:r>
              <a:rPr lang="en-US" spc="10" dirty="0">
                <a:cs typeface="ITC Franklin Gothic Std Book"/>
              </a:rPr>
              <a:t> </a:t>
            </a:r>
            <a:r>
              <a:rPr lang="en-US" dirty="0">
                <a:cs typeface="ITC Franklin Gothic Std Book"/>
              </a:rPr>
              <a:t>change</a:t>
            </a:r>
            <a:r>
              <a:rPr lang="en-US" spc="15" dirty="0">
                <a:cs typeface="ITC Franklin Gothic Std Book"/>
              </a:rPr>
              <a:t> </a:t>
            </a:r>
            <a:r>
              <a:rPr lang="en-US" dirty="0">
                <a:cs typeface="ITC Franklin Gothic Std Book"/>
              </a:rPr>
              <a:t>to</a:t>
            </a:r>
            <a:r>
              <a:rPr lang="en-US" spc="10" dirty="0">
                <a:cs typeface="ITC Franklin Gothic Std Book"/>
              </a:rPr>
              <a:t> </a:t>
            </a:r>
            <a:r>
              <a:rPr lang="en-US" dirty="0">
                <a:cs typeface="ITC Franklin Gothic Std Book"/>
              </a:rPr>
              <a:t>another</a:t>
            </a:r>
            <a:r>
              <a:rPr lang="en-US" spc="15" dirty="0">
                <a:cs typeface="ITC Franklin Gothic Std Book"/>
              </a:rPr>
              <a:t> </a:t>
            </a:r>
            <a:r>
              <a:rPr lang="en-US" spc="-10" dirty="0">
                <a:cs typeface="ITC Franklin Gothic Std Book"/>
              </a:rPr>
              <a:t>option.</a:t>
            </a:r>
          </a:p>
        </p:txBody>
      </p:sp>
    </p:spTree>
    <p:extLst>
      <p:ext uri="{BB962C8B-B14F-4D97-AF65-F5344CB8AC3E}">
        <p14:creationId xmlns:p14="http://schemas.microsoft.com/office/powerpoint/2010/main" val="104372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svg="http://schemas.microsoft.com/office/drawing/2016/SVG/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FCEECC-0680-261E-A28F-8AE492EF6024}"/>
              </a:ext>
            </a:extLst>
          </p:cNvPr>
          <p:cNvSpPr>
            <a:spLocks noGrp="1"/>
          </p:cNvSpPr>
          <p:nvPr>
            <p:ph type="body" sz="quarter" idx="11"/>
          </p:nvPr>
        </p:nvSpPr>
        <p:spPr/>
        <p:txBody>
          <a:bodyPr/>
          <a:lstStyle/>
          <a:p>
            <a:r>
              <a:rPr lang="en-US"/>
              <a:t>Create an income strategy.</a:t>
            </a:r>
          </a:p>
        </p:txBody>
      </p:sp>
    </p:spTree>
    <p:extLst>
      <p:ext uri="{BB962C8B-B14F-4D97-AF65-F5344CB8AC3E}">
        <p14:creationId xmlns:p14="http://schemas.microsoft.com/office/powerpoint/2010/main" val="237096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F7B291-203F-D250-B070-E03A66328D04}"/>
              </a:ext>
            </a:extLst>
          </p:cNvPr>
          <p:cNvSpPr>
            <a:spLocks noGrp="1"/>
          </p:cNvSpPr>
          <p:nvPr>
            <p:ph type="body" sz="quarter" idx="11"/>
          </p:nvPr>
        </p:nvSpPr>
        <p:spPr/>
        <p:txBody>
          <a:bodyPr/>
          <a:lstStyle/>
          <a:p>
            <a:r>
              <a:rPr lang="en-US"/>
              <a:t>Be aware of retirement risks.</a:t>
            </a:r>
          </a:p>
        </p:txBody>
      </p:sp>
      <p:sp>
        <p:nvSpPr>
          <p:cNvPr id="29" name="Text Placeholder 28">
            <a:extLst>
              <a:ext uri="{FF2B5EF4-FFF2-40B4-BE49-F238E27FC236}">
                <a16:creationId xmlns:a16="http://schemas.microsoft.com/office/drawing/2014/main" id="{521AF550-68A5-D3C7-751B-F750180DF6E4}"/>
              </a:ext>
            </a:extLst>
          </p:cNvPr>
          <p:cNvSpPr>
            <a:spLocks noGrp="1"/>
          </p:cNvSpPr>
          <p:nvPr>
            <p:ph type="body" sz="quarter" idx="14"/>
          </p:nvPr>
        </p:nvSpPr>
        <p:spPr>
          <a:xfrm>
            <a:off x="350904" y="5689295"/>
            <a:ext cx="11193462" cy="597567"/>
          </a:xfrm>
        </p:spPr>
        <p:txBody>
          <a:bodyPr/>
          <a:lstStyle/>
          <a:p>
            <a:pPr>
              <a:spcBef>
                <a:spcPts val="0"/>
              </a:spcBef>
              <a:spcAft>
                <a:spcPts val="100"/>
              </a:spcAft>
            </a:pPr>
            <a:r>
              <a:rPr lang="en-US" sz="800" dirty="0">
                <a:effectLst/>
                <a:latin typeface="Ringside Narrow Book" panose="02000500000000000000" pitchFamily="2" charset="0"/>
              </a:rPr>
              <a:t>Diversification is a technique to help reduce risk. There is no guarantee that diversification will protect against a loss of income.</a:t>
            </a:r>
            <a:endParaRPr lang="en-US" dirty="0">
              <a:solidFill>
                <a:srgbClr val="031259"/>
              </a:solidFill>
              <a:latin typeface="Ringside Narrow Book" charset="0"/>
              <a:ea typeface="Ringside Narrow Book" charset="0"/>
              <a:cs typeface="Ringside Narrow Book" charset="0"/>
            </a:endParaRPr>
          </a:p>
          <a:p>
            <a:pPr marL="137160" indent="-137160">
              <a:spcBef>
                <a:spcPts val="0"/>
              </a:spcBef>
              <a:spcAft>
                <a:spcPts val="100"/>
              </a:spcAft>
              <a:buAutoNum type="arabicPeriod"/>
            </a:pPr>
            <a:r>
              <a:rPr lang="en-US" dirty="0">
                <a:solidFill>
                  <a:srgbClr val="031259"/>
                </a:solidFill>
                <a:latin typeface="Ringside Narrow Book" charset="0"/>
                <a:ea typeface="Ringside Narrow Book" charset="0"/>
                <a:cs typeface="Ringside Narrow Book" charset="0"/>
              </a:rPr>
              <a:t>Benny Goodman, “Longevity Literacy: Preparing for 100 Year Lives?” TIAA Institute, June 2023, </a:t>
            </a:r>
            <a:r>
              <a:rPr lang="en-US" dirty="0" err="1">
                <a:solidFill>
                  <a:srgbClr val="031259"/>
                </a:solidFill>
                <a:latin typeface="Ringside Narrow Book" charset="0"/>
                <a:ea typeface="Ringside Narrow Book" charset="0"/>
                <a:cs typeface="Ringside Narrow Book" charset="0"/>
              </a:rPr>
              <a:t>tiaa.org</a:t>
            </a:r>
            <a:r>
              <a:rPr lang="en-US" dirty="0">
                <a:solidFill>
                  <a:srgbClr val="031259"/>
                </a:solidFill>
                <a:latin typeface="Ringside Narrow Book" charset="0"/>
                <a:ea typeface="Ringside Narrow Book" charset="0"/>
                <a:cs typeface="Ringside Narrow Book" charset="0"/>
              </a:rPr>
              <a:t>/content/dam/</a:t>
            </a:r>
            <a:r>
              <a:rPr lang="en-US" dirty="0" err="1">
                <a:solidFill>
                  <a:srgbClr val="031259"/>
                </a:solidFill>
                <a:latin typeface="Ringside Narrow Book" charset="0"/>
                <a:ea typeface="Ringside Narrow Book" charset="0"/>
                <a:cs typeface="Ringside Narrow Book" charset="0"/>
              </a:rPr>
              <a:t>tiaa</a:t>
            </a:r>
            <a:r>
              <a:rPr lang="en-US" dirty="0">
                <a:solidFill>
                  <a:srgbClr val="031259"/>
                </a:solidFill>
                <a:latin typeface="Ringside Narrow Book" charset="0"/>
                <a:ea typeface="Ringside Narrow Book" charset="0"/>
                <a:cs typeface="Ringside Narrow Book" charset="0"/>
              </a:rPr>
              <a:t>/institute/pdf/insights-report/2023-06/tiaa-institute-longevity-literacy-preparing-for-100-year-lives-ti-goodman-june2023.pdf.</a:t>
            </a:r>
          </a:p>
          <a:p>
            <a:pPr marL="137160" indent="-137160">
              <a:spcBef>
                <a:spcPts val="0"/>
              </a:spcBef>
              <a:spcAft>
                <a:spcPts val="100"/>
              </a:spcAft>
              <a:buAutoNum type="arabicPeriod"/>
            </a:pPr>
            <a:r>
              <a:rPr lang="en-US" dirty="0"/>
              <a:t>Based on historical large cap and S&amp;P 500 data from 1926 to 2023. Source: Morningstar Direct. You cannot invest directly in any index. </a:t>
            </a:r>
            <a:r>
              <a:rPr lang="en-US" dirty="0">
                <a:effectLst/>
              </a:rPr>
              <a:t>Index returns do not reflect a deduction for fees or expenses. Past performance is no guarantee of future results. </a:t>
            </a:r>
            <a:r>
              <a:rPr lang="en-US" sz="800" dirty="0">
                <a:effectLst/>
              </a:rPr>
              <a:t>The S&amp;P 500 is a stock market index tracking the stock performance of 500 of the largest companies listed on stock exchanges in the United States.</a:t>
            </a:r>
          </a:p>
          <a:p>
            <a:pPr marL="137160" indent="-137160">
              <a:spcBef>
                <a:spcPts val="0"/>
              </a:spcBef>
              <a:spcAft>
                <a:spcPts val="100"/>
              </a:spcAft>
              <a:buFont typeface="Arial" panose="020B0604020202020204" pitchFamily="34" charset="0"/>
              <a:buAutoNum type="arabicPeriod"/>
            </a:pPr>
            <a:r>
              <a:rPr lang="en-US" dirty="0"/>
              <a:t>World Bank, “Inflation, Consumer Prices for the United States,” data retrieved from FRED, Federal Reserve Bank of St. Louis, August 2024, </a:t>
            </a:r>
            <a:r>
              <a:rPr lang="en-US" dirty="0" err="1"/>
              <a:t>fred.stlouisfed.org</a:t>
            </a:r>
            <a:r>
              <a:rPr lang="en-US" dirty="0"/>
              <a:t>/series/FPCPITOTLZGUSA.</a:t>
            </a:r>
          </a:p>
          <a:p>
            <a:pPr marL="137160" indent="-137160">
              <a:spcBef>
                <a:spcPts val="0"/>
              </a:spcBef>
              <a:spcAft>
                <a:spcPts val="100"/>
              </a:spcAft>
              <a:buAutoNum type="arabicPeriod"/>
            </a:pPr>
            <a:r>
              <a:rPr lang="en-US" sz="800" dirty="0">
                <a:effectLst/>
              </a:rPr>
              <a:t>National Institute on Aging, “What </a:t>
            </a:r>
            <a:r>
              <a:rPr lang="en-US" dirty="0"/>
              <a:t>Is Mild Cognitive Impairment?” </a:t>
            </a:r>
            <a:r>
              <a:rPr lang="en-US" dirty="0" err="1"/>
              <a:t>alzheimers.gov</a:t>
            </a:r>
            <a:r>
              <a:rPr lang="en-US" dirty="0"/>
              <a:t>, Jul. 9, 2024, </a:t>
            </a:r>
            <a:r>
              <a:rPr lang="en-US" sz="800" dirty="0" err="1">
                <a:effectLst/>
              </a:rPr>
              <a:t>alzheimers.gov</a:t>
            </a:r>
            <a:r>
              <a:rPr lang="en-US" sz="800" dirty="0">
                <a:effectLst/>
              </a:rPr>
              <a:t>/</a:t>
            </a:r>
            <a:r>
              <a:rPr lang="en-US" sz="800" dirty="0" err="1">
                <a:effectLst/>
              </a:rPr>
              <a:t>alzheimers</a:t>
            </a:r>
            <a:r>
              <a:rPr lang="en-US" sz="800" dirty="0">
                <a:effectLst/>
              </a:rPr>
              <a:t>-dementias/mild-cognitive-impairment.</a:t>
            </a:r>
          </a:p>
        </p:txBody>
      </p:sp>
      <p:sp>
        <p:nvSpPr>
          <p:cNvPr id="14" name="TextBox 13">
            <a:extLst>
              <a:ext uri="{FF2B5EF4-FFF2-40B4-BE49-F238E27FC236}">
                <a16:creationId xmlns:a16="http://schemas.microsoft.com/office/drawing/2014/main" id="{E4CD4049-8B5C-256C-C8D3-6125D9883EF9}"/>
              </a:ext>
            </a:extLst>
          </p:cNvPr>
          <p:cNvSpPr txBox="1"/>
          <p:nvPr/>
        </p:nvSpPr>
        <p:spPr>
          <a:xfrm>
            <a:off x="589956" y="2895025"/>
            <a:ext cx="2404026" cy="369332"/>
          </a:xfrm>
          <a:prstGeom prst="rect">
            <a:avLst/>
          </a:prstGeom>
          <a:noFill/>
        </p:spPr>
        <p:txBody>
          <a:bodyPr wrap="square" lIns="0" tIns="0" rIns="0" bIns="0" rtlCol="0">
            <a:spAutoFit/>
          </a:bodyPr>
          <a:lstStyle/>
          <a:p>
            <a:r>
              <a:rPr lang="en-US" sz="2400" b="1">
                <a:latin typeface="Ringside Narrow" panose="02000500000000000000" pitchFamily="2" charset="0"/>
              </a:rPr>
              <a:t>Longevity</a:t>
            </a:r>
          </a:p>
        </p:txBody>
      </p:sp>
      <p:sp>
        <p:nvSpPr>
          <p:cNvPr id="15" name="TextBox 14">
            <a:extLst>
              <a:ext uri="{FF2B5EF4-FFF2-40B4-BE49-F238E27FC236}">
                <a16:creationId xmlns:a16="http://schemas.microsoft.com/office/drawing/2014/main" id="{8D3574B3-E4C3-0962-94AB-2B730AE7C16C}"/>
              </a:ext>
            </a:extLst>
          </p:cNvPr>
          <p:cNvSpPr txBox="1"/>
          <p:nvPr/>
        </p:nvSpPr>
        <p:spPr>
          <a:xfrm>
            <a:off x="589956" y="3395323"/>
            <a:ext cx="1935690" cy="276999"/>
          </a:xfrm>
          <a:prstGeom prst="rect">
            <a:avLst/>
          </a:prstGeom>
          <a:noFill/>
        </p:spPr>
        <p:txBody>
          <a:bodyPr wrap="square" lIns="0" tIns="0" rIns="0" bIns="0" rtlCol="0">
            <a:spAutoFit/>
          </a:bodyPr>
          <a:lstStyle/>
          <a:p>
            <a:r>
              <a:rPr lang="en-US">
                <a:latin typeface="Ringside Narrow Book" panose="02000500000000000000" pitchFamily="2" charset="0"/>
              </a:rPr>
              <a:t>Outliving savings</a:t>
            </a:r>
          </a:p>
        </p:txBody>
      </p:sp>
      <p:sp>
        <p:nvSpPr>
          <p:cNvPr id="26" name="TextBox 25">
            <a:extLst>
              <a:ext uri="{FF2B5EF4-FFF2-40B4-BE49-F238E27FC236}">
                <a16:creationId xmlns:a16="http://schemas.microsoft.com/office/drawing/2014/main" id="{1AEC04D0-B7EB-638B-2E6D-3E87241D392D}"/>
              </a:ext>
            </a:extLst>
          </p:cNvPr>
          <p:cNvSpPr txBox="1"/>
          <p:nvPr/>
        </p:nvSpPr>
        <p:spPr>
          <a:xfrm>
            <a:off x="560027" y="4239512"/>
            <a:ext cx="2105745" cy="707886"/>
          </a:xfrm>
          <a:prstGeom prst="rect">
            <a:avLst/>
          </a:prstGeom>
          <a:noFill/>
        </p:spPr>
        <p:txBody>
          <a:bodyPr wrap="square" lIns="0" tIns="0" rIns="0" bIns="0" rtlCol="0">
            <a:spAutoFit/>
          </a:bodyPr>
          <a:lstStyle/>
          <a:p>
            <a:r>
              <a:rPr lang="en-US" b="1" dirty="0">
                <a:solidFill>
                  <a:schemeClr val="tx2"/>
                </a:solidFill>
                <a:latin typeface="Ringside Narrow" panose="02000500000000000000" pitchFamily="2" charset="0"/>
              </a:rPr>
              <a:t>51% </a:t>
            </a:r>
            <a:r>
              <a:rPr lang="en-US" sz="1400" b="1" dirty="0">
                <a:solidFill>
                  <a:schemeClr val="tx2"/>
                </a:solidFill>
                <a:latin typeface="Ringside Narrow" panose="02000500000000000000" pitchFamily="2" charset="0"/>
              </a:rPr>
              <a:t>chance that one partner of a couple age 67 will live to age 90</a:t>
            </a:r>
            <a:r>
              <a:rPr lang="en-US" sz="1400" b="1" baseline="30000" dirty="0">
                <a:solidFill>
                  <a:schemeClr val="tx2"/>
                </a:solidFill>
                <a:latin typeface="Ringside Narrow" panose="02000500000000000000" pitchFamily="2" charset="0"/>
              </a:rPr>
              <a:t>1</a:t>
            </a:r>
          </a:p>
        </p:txBody>
      </p:sp>
      <p:grpSp>
        <p:nvGrpSpPr>
          <p:cNvPr id="12" name="Group 11">
            <a:extLst>
              <a:ext uri="{FF2B5EF4-FFF2-40B4-BE49-F238E27FC236}">
                <a16:creationId xmlns:a16="http://schemas.microsoft.com/office/drawing/2014/main" id="{20ECBB92-4DCC-DEBF-4EBD-CE961217AC3E}"/>
              </a:ext>
            </a:extLst>
          </p:cNvPr>
          <p:cNvGrpSpPr/>
          <p:nvPr/>
        </p:nvGrpSpPr>
        <p:grpSpPr>
          <a:xfrm>
            <a:off x="5687184" y="1691589"/>
            <a:ext cx="2829435" cy="3332714"/>
            <a:chOff x="5687184" y="1691589"/>
            <a:chExt cx="2829435" cy="3332714"/>
          </a:xfrm>
        </p:grpSpPr>
        <p:sp>
          <p:nvSpPr>
            <p:cNvPr id="3" name="TextBox 2">
              <a:extLst>
                <a:ext uri="{FF2B5EF4-FFF2-40B4-BE49-F238E27FC236}">
                  <a16:creationId xmlns:a16="http://schemas.microsoft.com/office/drawing/2014/main" id="{E9DE12A8-08C4-9142-F133-196105AD99C6}"/>
                </a:ext>
              </a:extLst>
            </p:cNvPr>
            <p:cNvSpPr txBox="1"/>
            <p:nvPr/>
          </p:nvSpPr>
          <p:spPr>
            <a:xfrm>
              <a:off x="6112593" y="2895025"/>
              <a:ext cx="2404026" cy="369332"/>
            </a:xfrm>
            <a:prstGeom prst="rect">
              <a:avLst/>
            </a:prstGeom>
            <a:noFill/>
          </p:spPr>
          <p:txBody>
            <a:bodyPr wrap="square" lIns="0" tIns="0" rIns="0" bIns="0" rtlCol="0">
              <a:spAutoFit/>
            </a:bodyPr>
            <a:lstStyle/>
            <a:p>
              <a:r>
                <a:rPr lang="en-US" sz="2400" b="1">
                  <a:latin typeface="Ringside Narrow" panose="02000500000000000000" pitchFamily="2" charset="0"/>
                </a:rPr>
                <a:t>Inflation</a:t>
              </a:r>
            </a:p>
          </p:txBody>
        </p:sp>
        <p:sp>
          <p:nvSpPr>
            <p:cNvPr id="4" name="TextBox 3">
              <a:extLst>
                <a:ext uri="{FF2B5EF4-FFF2-40B4-BE49-F238E27FC236}">
                  <a16:creationId xmlns:a16="http://schemas.microsoft.com/office/drawing/2014/main" id="{FD1BAC5C-3CD5-0E31-43D8-AB2AC4128B5A}"/>
                </a:ext>
              </a:extLst>
            </p:cNvPr>
            <p:cNvSpPr txBox="1"/>
            <p:nvPr/>
          </p:nvSpPr>
          <p:spPr>
            <a:xfrm>
              <a:off x="6112592" y="3384914"/>
              <a:ext cx="2100529" cy="553998"/>
            </a:xfrm>
            <a:prstGeom prst="rect">
              <a:avLst/>
            </a:prstGeom>
            <a:noFill/>
          </p:spPr>
          <p:txBody>
            <a:bodyPr wrap="square" lIns="0" tIns="0" rIns="0" bIns="0" rtlCol="0">
              <a:spAutoFit/>
            </a:bodyPr>
            <a:lstStyle/>
            <a:p>
              <a:r>
                <a:rPr lang="en-US">
                  <a:latin typeface="Ringside Narrow Book" panose="02000500000000000000" pitchFamily="2" charset="0"/>
                </a:rPr>
                <a:t>Money not going as far as it used to</a:t>
              </a:r>
            </a:p>
          </p:txBody>
        </p:sp>
        <p:cxnSp>
          <p:nvCxnSpPr>
            <p:cNvPr id="9" name="Straight Connector 8">
              <a:extLst>
                <a:ext uri="{FF2B5EF4-FFF2-40B4-BE49-F238E27FC236}">
                  <a16:creationId xmlns:a16="http://schemas.microsoft.com/office/drawing/2014/main" id="{1E8D8427-EC35-3384-F805-AF032A1E30C8}"/>
                </a:ext>
              </a:extLst>
            </p:cNvPr>
            <p:cNvCxnSpPr>
              <a:cxnSpLocks/>
            </p:cNvCxnSpPr>
            <p:nvPr/>
          </p:nvCxnSpPr>
          <p:spPr>
            <a:xfrm>
              <a:off x="5687184" y="1691589"/>
              <a:ext cx="0" cy="33327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027E8C0-93D4-A279-843A-4023B045A729}"/>
                </a:ext>
              </a:extLst>
            </p:cNvPr>
            <p:cNvSpPr txBox="1"/>
            <p:nvPr/>
          </p:nvSpPr>
          <p:spPr>
            <a:xfrm>
              <a:off x="6107387" y="4239512"/>
              <a:ext cx="2105745" cy="707886"/>
            </a:xfrm>
            <a:prstGeom prst="rect">
              <a:avLst/>
            </a:prstGeom>
            <a:noFill/>
          </p:spPr>
          <p:txBody>
            <a:bodyPr wrap="square" lIns="0" tIns="0" rIns="0" bIns="0" rtlCol="0">
              <a:spAutoFit/>
            </a:bodyPr>
            <a:lstStyle/>
            <a:p>
              <a:r>
                <a:rPr lang="en-US" sz="1400" b="1" dirty="0">
                  <a:solidFill>
                    <a:schemeClr val="tx2"/>
                  </a:solidFill>
                  <a:latin typeface="Ringside Narrow" panose="02000500000000000000" pitchFamily="2" charset="0"/>
                </a:rPr>
                <a:t>Inflation has fluctuated </a:t>
              </a:r>
              <a:r>
                <a:rPr lang="en-US" b="1" dirty="0">
                  <a:solidFill>
                    <a:schemeClr val="tx2"/>
                  </a:solidFill>
                  <a:latin typeface="Ringside Narrow" panose="02000500000000000000" pitchFamily="2" charset="0"/>
                </a:rPr>
                <a:t>from -0.4% to 8% </a:t>
              </a:r>
              <a:r>
                <a:rPr lang="en-US" sz="1400" b="1" dirty="0">
                  <a:solidFill>
                    <a:schemeClr val="tx2"/>
                  </a:solidFill>
                  <a:latin typeface="Ringside Narrow" panose="02000500000000000000" pitchFamily="2" charset="0"/>
                </a:rPr>
                <a:t>in the last 20 years</a:t>
              </a:r>
              <a:r>
                <a:rPr lang="en-US" sz="1400" b="1" baseline="30000" dirty="0">
                  <a:solidFill>
                    <a:schemeClr val="tx2"/>
                  </a:solidFill>
                  <a:latin typeface="Ringside Narrow" panose="02000500000000000000" pitchFamily="2" charset="0"/>
                </a:rPr>
                <a:t>3</a:t>
              </a:r>
            </a:p>
          </p:txBody>
        </p:sp>
        <p:pic>
          <p:nvPicPr>
            <p:cNvPr id="13" name="Graphic 12">
              <a:extLst>
                <a:ext uri="{FF2B5EF4-FFF2-40B4-BE49-F238E27FC236}">
                  <a16:creationId xmlns:a16="http://schemas.microsoft.com/office/drawing/2014/main" id="{8E0798A8-08D5-2C63-E4A7-57AB314F108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rot="18900000">
              <a:off x="6016072" y="1768002"/>
              <a:ext cx="875141" cy="875141"/>
            </a:xfrm>
            <a:prstGeom prst="rect">
              <a:avLst/>
            </a:prstGeom>
          </p:spPr>
        </p:pic>
      </p:grpSp>
      <p:grpSp>
        <p:nvGrpSpPr>
          <p:cNvPr id="16" name="Group 15">
            <a:extLst>
              <a:ext uri="{FF2B5EF4-FFF2-40B4-BE49-F238E27FC236}">
                <a16:creationId xmlns:a16="http://schemas.microsoft.com/office/drawing/2014/main" id="{979C9578-CB46-D26B-27B2-AAFF41293277}"/>
              </a:ext>
            </a:extLst>
          </p:cNvPr>
          <p:cNvGrpSpPr/>
          <p:nvPr/>
        </p:nvGrpSpPr>
        <p:grpSpPr>
          <a:xfrm>
            <a:off x="8506756" y="1691589"/>
            <a:ext cx="2839297" cy="3332714"/>
            <a:chOff x="8506756" y="1691589"/>
            <a:chExt cx="2839297" cy="3332714"/>
          </a:xfrm>
        </p:grpSpPr>
        <p:sp>
          <p:nvSpPr>
            <p:cNvPr id="5" name="TextBox 4">
              <a:extLst>
                <a:ext uri="{FF2B5EF4-FFF2-40B4-BE49-F238E27FC236}">
                  <a16:creationId xmlns:a16="http://schemas.microsoft.com/office/drawing/2014/main" id="{CB1384D6-D801-A764-A187-59DFFE1BF923}"/>
                </a:ext>
              </a:extLst>
            </p:cNvPr>
            <p:cNvSpPr txBox="1"/>
            <p:nvPr/>
          </p:nvSpPr>
          <p:spPr>
            <a:xfrm>
              <a:off x="8942027" y="2895025"/>
              <a:ext cx="2404026" cy="369332"/>
            </a:xfrm>
            <a:prstGeom prst="rect">
              <a:avLst/>
            </a:prstGeom>
            <a:noFill/>
          </p:spPr>
          <p:txBody>
            <a:bodyPr wrap="square" lIns="0" tIns="0" rIns="0" bIns="0" rtlCol="0">
              <a:spAutoFit/>
            </a:bodyPr>
            <a:lstStyle/>
            <a:p>
              <a:r>
                <a:rPr lang="en-US" sz="2400" b="1" dirty="0">
                  <a:latin typeface="Ringside Narrow" panose="02000500000000000000" pitchFamily="2" charset="0"/>
                </a:rPr>
                <a:t>Cognitive decline</a:t>
              </a:r>
            </a:p>
          </p:txBody>
        </p:sp>
        <p:sp>
          <p:nvSpPr>
            <p:cNvPr id="6" name="TextBox 5">
              <a:extLst>
                <a:ext uri="{FF2B5EF4-FFF2-40B4-BE49-F238E27FC236}">
                  <a16:creationId xmlns:a16="http://schemas.microsoft.com/office/drawing/2014/main" id="{3A93F759-333F-3AA1-FDAA-F88EBA2B06C3}"/>
                </a:ext>
              </a:extLst>
            </p:cNvPr>
            <p:cNvSpPr txBox="1"/>
            <p:nvPr/>
          </p:nvSpPr>
          <p:spPr>
            <a:xfrm>
              <a:off x="8942027" y="3395323"/>
              <a:ext cx="2404026" cy="553998"/>
            </a:xfrm>
            <a:prstGeom prst="rect">
              <a:avLst/>
            </a:prstGeom>
            <a:noFill/>
          </p:spPr>
          <p:txBody>
            <a:bodyPr wrap="square" lIns="0" tIns="0" rIns="0" bIns="0" rtlCol="0">
              <a:spAutoFit/>
            </a:bodyPr>
            <a:lstStyle/>
            <a:p>
              <a:r>
                <a:rPr lang="en-US">
                  <a:latin typeface="Ringside Narrow Book" panose="02000500000000000000" pitchFamily="2" charset="0"/>
                </a:rPr>
                <a:t>Difficulty managing finances</a:t>
              </a:r>
            </a:p>
          </p:txBody>
        </p:sp>
        <p:sp>
          <p:nvSpPr>
            <p:cNvPr id="7" name="TextBox 6">
              <a:extLst>
                <a:ext uri="{FF2B5EF4-FFF2-40B4-BE49-F238E27FC236}">
                  <a16:creationId xmlns:a16="http://schemas.microsoft.com/office/drawing/2014/main" id="{9BF62DFE-0A16-8516-7454-AE571A4E5016}"/>
                </a:ext>
              </a:extLst>
            </p:cNvPr>
            <p:cNvSpPr txBox="1"/>
            <p:nvPr/>
          </p:nvSpPr>
          <p:spPr>
            <a:xfrm>
              <a:off x="8942027" y="4239512"/>
              <a:ext cx="2105745" cy="707886"/>
            </a:xfrm>
            <a:prstGeom prst="rect">
              <a:avLst/>
            </a:prstGeom>
            <a:noFill/>
          </p:spPr>
          <p:txBody>
            <a:bodyPr wrap="square" lIns="0" tIns="0" rIns="0" bIns="0" rtlCol="0">
              <a:spAutoFit/>
            </a:bodyPr>
            <a:lstStyle/>
            <a:p>
              <a:r>
                <a:rPr lang="en-US" b="1" dirty="0">
                  <a:solidFill>
                    <a:schemeClr val="tx2"/>
                  </a:solidFill>
                  <a:latin typeface="Ringside Narrow" panose="02000500000000000000" pitchFamily="2" charset="0"/>
                </a:rPr>
                <a:t>10% to 20% </a:t>
              </a:r>
              <a:r>
                <a:rPr lang="en-US" sz="1400" b="1" dirty="0">
                  <a:solidFill>
                    <a:schemeClr val="tx2"/>
                  </a:solidFill>
                  <a:latin typeface="Ringside Narrow" panose="02000500000000000000" pitchFamily="2" charset="0"/>
                </a:rPr>
                <a:t>of people over age 65 have mild cognitive impairment</a:t>
              </a:r>
              <a:r>
                <a:rPr lang="en-US" sz="1400" b="1" baseline="30000" dirty="0">
                  <a:solidFill>
                    <a:schemeClr val="tx2"/>
                  </a:solidFill>
                  <a:latin typeface="Ringside Narrow" panose="02000500000000000000" pitchFamily="2" charset="0"/>
                </a:rPr>
                <a:t>4</a:t>
              </a:r>
            </a:p>
          </p:txBody>
        </p:sp>
        <p:cxnSp>
          <p:nvCxnSpPr>
            <p:cNvPr id="10" name="Straight Connector 9">
              <a:extLst>
                <a:ext uri="{FF2B5EF4-FFF2-40B4-BE49-F238E27FC236}">
                  <a16:creationId xmlns:a16="http://schemas.microsoft.com/office/drawing/2014/main" id="{F9F978D7-4317-6DD7-9DAA-D4DFDDE6D6A3}"/>
                </a:ext>
              </a:extLst>
            </p:cNvPr>
            <p:cNvCxnSpPr>
              <a:cxnSpLocks/>
            </p:cNvCxnSpPr>
            <p:nvPr/>
          </p:nvCxnSpPr>
          <p:spPr>
            <a:xfrm>
              <a:off x="8506756" y="1691589"/>
              <a:ext cx="0" cy="33327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B5F50E4E-629B-B579-CC1B-4E7DCB30934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921708" y="1756388"/>
              <a:ext cx="885142" cy="885142"/>
            </a:xfrm>
            <a:prstGeom prst="rect">
              <a:avLst/>
            </a:prstGeom>
          </p:spPr>
        </p:pic>
      </p:grpSp>
      <p:pic>
        <p:nvPicPr>
          <p:cNvPr id="21" name="Graphic 20">
            <a:extLst>
              <a:ext uri="{FF2B5EF4-FFF2-40B4-BE49-F238E27FC236}">
                <a16:creationId xmlns:a16="http://schemas.microsoft.com/office/drawing/2014/main" id="{892430E1-DFFA-8B2E-3E48-0D95E684A18F}"/>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65658" y="1756388"/>
            <a:ext cx="885142" cy="885142"/>
          </a:xfrm>
          <a:prstGeom prst="rect">
            <a:avLst/>
          </a:prstGeom>
        </p:spPr>
      </p:pic>
      <p:grpSp>
        <p:nvGrpSpPr>
          <p:cNvPr id="11" name="Group 10">
            <a:extLst>
              <a:ext uri="{FF2B5EF4-FFF2-40B4-BE49-F238E27FC236}">
                <a16:creationId xmlns:a16="http://schemas.microsoft.com/office/drawing/2014/main" id="{55D8313F-7E74-8608-77EE-6AB805DD6060}"/>
              </a:ext>
            </a:extLst>
          </p:cNvPr>
          <p:cNvGrpSpPr/>
          <p:nvPr/>
        </p:nvGrpSpPr>
        <p:grpSpPr>
          <a:xfrm>
            <a:off x="2817875" y="1691589"/>
            <a:ext cx="3161537" cy="3332714"/>
            <a:chOff x="2817875" y="1691589"/>
            <a:chExt cx="3161537" cy="3332714"/>
          </a:xfrm>
        </p:grpSpPr>
        <p:cxnSp>
          <p:nvCxnSpPr>
            <p:cNvPr id="8" name="Straight Connector 7">
              <a:extLst>
                <a:ext uri="{FF2B5EF4-FFF2-40B4-BE49-F238E27FC236}">
                  <a16:creationId xmlns:a16="http://schemas.microsoft.com/office/drawing/2014/main" id="{E0772A39-B4A7-D47F-01FE-FAFF23BE0269}"/>
                </a:ext>
              </a:extLst>
            </p:cNvPr>
            <p:cNvCxnSpPr>
              <a:cxnSpLocks/>
            </p:cNvCxnSpPr>
            <p:nvPr/>
          </p:nvCxnSpPr>
          <p:spPr>
            <a:xfrm>
              <a:off x="2817875" y="1691589"/>
              <a:ext cx="0" cy="33327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C3615A4-5690-4B0C-917B-99D862F00050}"/>
                </a:ext>
              </a:extLst>
            </p:cNvPr>
            <p:cNvSpPr txBox="1"/>
            <p:nvPr/>
          </p:nvSpPr>
          <p:spPr>
            <a:xfrm>
              <a:off x="3284471" y="2895025"/>
              <a:ext cx="2694941" cy="369332"/>
            </a:xfrm>
            <a:prstGeom prst="rect">
              <a:avLst/>
            </a:prstGeom>
            <a:noFill/>
          </p:spPr>
          <p:txBody>
            <a:bodyPr wrap="square" lIns="0" tIns="0" rIns="0" bIns="0" rtlCol="0">
              <a:spAutoFit/>
            </a:bodyPr>
            <a:lstStyle/>
            <a:p>
              <a:r>
                <a:rPr lang="en-US" sz="2400" b="1">
                  <a:latin typeface="Ringside Narrow" panose="02000500000000000000" pitchFamily="2" charset="0"/>
                </a:rPr>
                <a:t>Market volatility</a:t>
              </a:r>
            </a:p>
          </p:txBody>
        </p:sp>
        <p:sp>
          <p:nvSpPr>
            <p:cNvPr id="19" name="TextBox 18">
              <a:extLst>
                <a:ext uri="{FF2B5EF4-FFF2-40B4-BE49-F238E27FC236}">
                  <a16:creationId xmlns:a16="http://schemas.microsoft.com/office/drawing/2014/main" id="{0B3BD84D-7AEC-4CF7-7F70-61FC0A11F760}"/>
                </a:ext>
              </a:extLst>
            </p:cNvPr>
            <p:cNvSpPr txBox="1"/>
            <p:nvPr/>
          </p:nvSpPr>
          <p:spPr>
            <a:xfrm>
              <a:off x="3283158" y="3395323"/>
              <a:ext cx="2404026" cy="276999"/>
            </a:xfrm>
            <a:prstGeom prst="rect">
              <a:avLst/>
            </a:prstGeom>
            <a:noFill/>
          </p:spPr>
          <p:txBody>
            <a:bodyPr wrap="square" lIns="0" tIns="0" rIns="0" bIns="0" rtlCol="0">
              <a:spAutoFit/>
            </a:bodyPr>
            <a:lstStyle/>
            <a:p>
              <a:r>
                <a:rPr lang="en-US" dirty="0">
                  <a:latin typeface="Ringside Narrow Book" panose="02000500000000000000" pitchFamily="2" charset="0"/>
                </a:rPr>
                <a:t>Losing money</a:t>
              </a:r>
            </a:p>
          </p:txBody>
        </p:sp>
        <p:sp>
          <p:nvSpPr>
            <p:cNvPr id="27" name="TextBox 26">
              <a:extLst>
                <a:ext uri="{FF2B5EF4-FFF2-40B4-BE49-F238E27FC236}">
                  <a16:creationId xmlns:a16="http://schemas.microsoft.com/office/drawing/2014/main" id="{329FD157-61D0-F6E0-9EDF-B00BC3C7A6CB}"/>
                </a:ext>
              </a:extLst>
            </p:cNvPr>
            <p:cNvSpPr txBox="1"/>
            <p:nvPr/>
          </p:nvSpPr>
          <p:spPr>
            <a:xfrm>
              <a:off x="3293067" y="4239512"/>
              <a:ext cx="2105745" cy="492443"/>
            </a:xfrm>
            <a:prstGeom prst="rect">
              <a:avLst/>
            </a:prstGeom>
            <a:noFill/>
          </p:spPr>
          <p:txBody>
            <a:bodyPr wrap="square" lIns="0" tIns="0" rIns="0" bIns="0" rtlCol="0">
              <a:spAutoFit/>
            </a:bodyPr>
            <a:lstStyle/>
            <a:p>
              <a:r>
                <a:rPr lang="en-US" b="1" dirty="0">
                  <a:solidFill>
                    <a:schemeClr val="tx2"/>
                  </a:solidFill>
                  <a:latin typeface="Ringside Narrow" panose="02000500000000000000" pitchFamily="2" charset="0"/>
                </a:rPr>
                <a:t>1 in 4 </a:t>
              </a:r>
              <a:r>
                <a:rPr lang="en-US" sz="1400" b="1" dirty="0">
                  <a:solidFill>
                    <a:schemeClr val="tx2"/>
                  </a:solidFill>
                  <a:latin typeface="Ringside Narrow" panose="02000500000000000000" pitchFamily="2" charset="0"/>
                </a:rPr>
                <a:t>chance of overall loss in any given year</a:t>
              </a:r>
              <a:r>
                <a:rPr lang="en-US" sz="1400" b="1" baseline="30000" dirty="0">
                  <a:solidFill>
                    <a:schemeClr val="tx2"/>
                  </a:solidFill>
                  <a:latin typeface="Ringside Narrow" panose="02000500000000000000" pitchFamily="2" charset="0"/>
                </a:rPr>
                <a:t>2</a:t>
              </a:r>
            </a:p>
          </p:txBody>
        </p:sp>
        <p:pic>
          <p:nvPicPr>
            <p:cNvPr id="22" name="Graphic 21">
              <a:extLst>
                <a:ext uri="{FF2B5EF4-FFF2-40B4-BE49-F238E27FC236}">
                  <a16:creationId xmlns:a16="http://schemas.microsoft.com/office/drawing/2014/main" id="{873E856D-57AE-0A53-808D-39FDE9A7BEA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rot="8100000">
              <a:off x="3195145" y="1794882"/>
              <a:ext cx="851995" cy="851995"/>
            </a:xfrm>
            <a:prstGeom prst="rect">
              <a:avLst/>
            </a:prstGeom>
          </p:spPr>
        </p:pic>
      </p:grpSp>
    </p:spTree>
    <p:extLst>
      <p:ext uri="{BB962C8B-B14F-4D97-AF65-F5344CB8AC3E}">
        <p14:creationId xmlns:p14="http://schemas.microsoft.com/office/powerpoint/2010/main" val="178529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svg="http://schemas.microsoft.com/office/drawing/2016/SVG/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55B26D-BF7F-172E-EDCF-E19FF9C6FD82}"/>
              </a:ext>
            </a:extLst>
          </p:cNvPr>
          <p:cNvSpPr>
            <a:spLocks noGrp="1"/>
          </p:cNvSpPr>
          <p:nvPr>
            <p:ph type="body" sz="quarter" idx="11"/>
          </p:nvPr>
        </p:nvSpPr>
        <p:spPr>
          <a:xfrm>
            <a:off x="661940" y="1156493"/>
            <a:ext cx="4643707" cy="4545013"/>
          </a:xfrm>
        </p:spPr>
        <p:txBody>
          <a:bodyPr/>
          <a:lstStyle/>
          <a:p>
            <a:pPr>
              <a:spcBef>
                <a:spcPts val="1600"/>
              </a:spcBef>
            </a:pPr>
            <a:r>
              <a:rPr lang="en-US" sz="6000" dirty="0"/>
              <a:t>Are your risks covered? </a:t>
            </a:r>
          </a:p>
          <a:p>
            <a:pPr>
              <a:spcBef>
                <a:spcPts val="1600"/>
              </a:spcBef>
            </a:pPr>
            <a:r>
              <a:rPr lang="en-US" sz="2400" dirty="0">
                <a:solidFill>
                  <a:schemeClr val="tx2"/>
                </a:solidFill>
                <a:latin typeface="Ringside Narrow" panose="02000500000000000000" pitchFamily="2" charset="0"/>
              </a:rPr>
              <a:t>In many cases, less than half of income is guaranteed for life.</a:t>
            </a:r>
          </a:p>
        </p:txBody>
      </p:sp>
      <p:graphicFrame>
        <p:nvGraphicFramePr>
          <p:cNvPr id="19" name="Chart 18">
            <a:extLst>
              <a:ext uri="{FF2B5EF4-FFF2-40B4-BE49-F238E27FC236}">
                <a16:creationId xmlns:a16="http://schemas.microsoft.com/office/drawing/2014/main" id="{36C6AD72-3E7E-AAF5-8E03-A07DD4D7FE00}"/>
              </a:ext>
            </a:extLst>
          </p:cNvPr>
          <p:cNvGraphicFramePr/>
          <p:nvPr>
            <p:extLst>
              <p:ext uri="{D42A27DB-BD31-4B8C-83A1-F6EECF244321}">
                <p14:modId xmlns:p14="http://schemas.microsoft.com/office/powerpoint/2010/main" val="1622633122"/>
              </p:ext>
            </p:extLst>
          </p:nvPr>
        </p:nvGraphicFramePr>
        <p:xfrm>
          <a:off x="6565392" y="2220336"/>
          <a:ext cx="4732343" cy="366850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97DB57A4-9DEF-3AAE-65F1-9AEC599356F2}"/>
              </a:ext>
            </a:extLst>
          </p:cNvPr>
          <p:cNvSpPr txBox="1"/>
          <p:nvPr/>
        </p:nvSpPr>
        <p:spPr>
          <a:xfrm>
            <a:off x="10228719" y="1822509"/>
            <a:ext cx="1072217" cy="646331"/>
          </a:xfrm>
          <a:prstGeom prst="rect">
            <a:avLst/>
          </a:prstGeom>
          <a:noFill/>
        </p:spPr>
        <p:txBody>
          <a:bodyPr wrap="none" rtlCol="0">
            <a:spAutoFit/>
          </a:bodyPr>
          <a:lstStyle/>
          <a:p>
            <a:r>
              <a:rPr lang="en-US">
                <a:solidFill>
                  <a:schemeClr val="accent1"/>
                </a:solidFill>
                <a:latin typeface="Ringside Narrow Book" panose="02000500000000000000" pitchFamily="2" charset="0"/>
              </a:rPr>
              <a:t>Social </a:t>
            </a:r>
            <a:br>
              <a:rPr lang="en-US">
                <a:solidFill>
                  <a:schemeClr val="accent1"/>
                </a:solidFill>
                <a:latin typeface="Ringside Narrow Book" panose="02000500000000000000" pitchFamily="2" charset="0"/>
              </a:rPr>
            </a:br>
            <a:r>
              <a:rPr lang="en-US">
                <a:solidFill>
                  <a:schemeClr val="accent1"/>
                </a:solidFill>
                <a:latin typeface="Ringside Narrow Book" panose="02000500000000000000" pitchFamily="2" charset="0"/>
              </a:rPr>
              <a:t>Security*</a:t>
            </a:r>
          </a:p>
        </p:txBody>
      </p:sp>
      <p:sp>
        <p:nvSpPr>
          <p:cNvPr id="4" name="TextBox 3">
            <a:extLst>
              <a:ext uri="{FF2B5EF4-FFF2-40B4-BE49-F238E27FC236}">
                <a16:creationId xmlns:a16="http://schemas.microsoft.com/office/drawing/2014/main" id="{5942870F-A10B-BFF2-B822-5BC0AA6B9255}"/>
              </a:ext>
            </a:extLst>
          </p:cNvPr>
          <p:cNvSpPr txBox="1"/>
          <p:nvPr/>
        </p:nvSpPr>
        <p:spPr>
          <a:xfrm>
            <a:off x="6330462" y="1822509"/>
            <a:ext cx="1886437" cy="646331"/>
          </a:xfrm>
          <a:prstGeom prst="rect">
            <a:avLst/>
          </a:prstGeom>
          <a:noFill/>
        </p:spPr>
        <p:txBody>
          <a:bodyPr wrap="square" rtlCol="0">
            <a:spAutoFit/>
          </a:bodyPr>
          <a:lstStyle/>
          <a:p>
            <a:r>
              <a:rPr lang="en-US">
                <a:solidFill>
                  <a:schemeClr val="accent4"/>
                </a:solidFill>
                <a:latin typeface="Ringside Narrow Book" panose="02000500000000000000" pitchFamily="2" charset="0"/>
              </a:rPr>
              <a:t>Retirement plan investments</a:t>
            </a:r>
          </a:p>
        </p:txBody>
      </p:sp>
      <p:sp>
        <p:nvSpPr>
          <p:cNvPr id="5" name="TextBox 4">
            <a:extLst>
              <a:ext uri="{FF2B5EF4-FFF2-40B4-BE49-F238E27FC236}">
                <a16:creationId xmlns:a16="http://schemas.microsoft.com/office/drawing/2014/main" id="{5FACEA20-B9AE-080D-340B-94D380F65519}"/>
              </a:ext>
            </a:extLst>
          </p:cNvPr>
          <p:cNvSpPr txBox="1"/>
          <p:nvPr/>
        </p:nvSpPr>
        <p:spPr>
          <a:xfrm>
            <a:off x="6520804" y="500308"/>
            <a:ext cx="4821518" cy="830997"/>
          </a:xfrm>
          <a:prstGeom prst="rect">
            <a:avLst/>
          </a:prstGeom>
          <a:noFill/>
        </p:spPr>
        <p:txBody>
          <a:bodyPr wrap="square" rtlCol="0">
            <a:spAutoFit/>
          </a:bodyPr>
          <a:lstStyle/>
          <a:p>
            <a:pPr algn="ctr"/>
            <a:r>
              <a:rPr lang="en-US" sz="2400" b="1">
                <a:solidFill>
                  <a:schemeClr val="bg1"/>
                </a:solidFill>
                <a:latin typeface="Ringside Narrow" panose="02000500000000000000" pitchFamily="2" charset="0"/>
              </a:rPr>
              <a:t>Likely sources of income in retirement, on average</a:t>
            </a:r>
          </a:p>
        </p:txBody>
      </p:sp>
      <p:sp>
        <p:nvSpPr>
          <p:cNvPr id="6" name="Text Placeholder 5">
            <a:extLst>
              <a:ext uri="{FF2B5EF4-FFF2-40B4-BE49-F238E27FC236}">
                <a16:creationId xmlns:a16="http://schemas.microsoft.com/office/drawing/2014/main" id="{E2191D65-06EC-83D0-E7C7-31AEAC46F1DF}"/>
              </a:ext>
            </a:extLst>
          </p:cNvPr>
          <p:cNvSpPr txBox="1">
            <a:spLocks/>
          </p:cNvSpPr>
          <p:nvPr/>
        </p:nvSpPr>
        <p:spPr>
          <a:xfrm>
            <a:off x="350903" y="5794303"/>
            <a:ext cx="5201757" cy="425146"/>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800" b="0" i="0" kern="1200">
                <a:solidFill>
                  <a:schemeClr val="tx1"/>
                </a:solidFill>
                <a:latin typeface="Ringside Narrow Book"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5080">
              <a:spcBef>
                <a:spcPts val="0"/>
              </a:spcBef>
              <a:spcAft>
                <a:spcPts val="100"/>
              </a:spcAft>
            </a:pPr>
            <a:r>
              <a:rPr lang="en-US" dirty="0">
                <a:cs typeface="ITC Franklin Gothic Std Book"/>
              </a:rPr>
              <a:t>Guarantees are based on the claims-paying ability of the issuer.</a:t>
            </a:r>
          </a:p>
          <a:p>
            <a:pPr marR="5080">
              <a:spcBef>
                <a:spcPts val="0"/>
              </a:spcBef>
              <a:spcAft>
                <a:spcPts val="100"/>
              </a:spcAft>
            </a:pPr>
            <a:r>
              <a:rPr lang="en-US" sz="800" dirty="0">
                <a:latin typeface="Ringside Narrow Book" panose="02000500000000000000" pitchFamily="2" charset="0"/>
              </a:rPr>
              <a:t>*Source: </a:t>
            </a:r>
            <a:r>
              <a:rPr lang="en-US" sz="800" dirty="0" err="1">
                <a:latin typeface="Ringside Narrow Book" panose="02000500000000000000" pitchFamily="2" charset="0"/>
              </a:rPr>
              <a:t>ssa.gov</a:t>
            </a:r>
            <a:endParaRPr lang="en-US" sz="800" dirty="0">
              <a:latin typeface="Ringside Narrow Book" panose="02000500000000000000" pitchFamily="2" charset="0"/>
            </a:endParaRPr>
          </a:p>
        </p:txBody>
      </p:sp>
    </p:spTree>
    <p:extLst>
      <p:ext uri="{BB962C8B-B14F-4D97-AF65-F5344CB8AC3E}">
        <p14:creationId xmlns:p14="http://schemas.microsoft.com/office/powerpoint/2010/main" val="221354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55B26D-BF7F-172E-EDCF-E19FF9C6FD82}"/>
              </a:ext>
            </a:extLst>
          </p:cNvPr>
          <p:cNvSpPr>
            <a:spLocks noGrp="1"/>
          </p:cNvSpPr>
          <p:nvPr>
            <p:ph type="body" sz="quarter" idx="11"/>
          </p:nvPr>
        </p:nvSpPr>
        <p:spPr>
          <a:xfrm>
            <a:off x="661940" y="1156493"/>
            <a:ext cx="5003569" cy="4545013"/>
          </a:xfrm>
        </p:spPr>
        <p:txBody>
          <a:bodyPr/>
          <a:lstStyle/>
          <a:p>
            <a:r>
              <a:rPr lang="en-US" sz="6000" dirty="0"/>
              <a:t>Consider adding more income that lasts for life.</a:t>
            </a:r>
          </a:p>
          <a:p>
            <a:r>
              <a:rPr lang="en-US" sz="2400" dirty="0">
                <a:solidFill>
                  <a:schemeClr val="tx2"/>
                </a:solidFill>
                <a:latin typeface="Ringside Narrow" panose="02000500000000000000" pitchFamily="2" charset="0"/>
              </a:rPr>
              <a:t>And help reduce risks.</a:t>
            </a:r>
          </a:p>
        </p:txBody>
      </p:sp>
      <p:sp>
        <p:nvSpPr>
          <p:cNvPr id="3" name="TextBox 2">
            <a:extLst>
              <a:ext uri="{FF2B5EF4-FFF2-40B4-BE49-F238E27FC236}">
                <a16:creationId xmlns:a16="http://schemas.microsoft.com/office/drawing/2014/main" id="{97DB57A4-9DEF-3AAE-65F1-9AEC599356F2}"/>
              </a:ext>
            </a:extLst>
          </p:cNvPr>
          <p:cNvSpPr txBox="1"/>
          <p:nvPr/>
        </p:nvSpPr>
        <p:spPr>
          <a:xfrm>
            <a:off x="10228719" y="1822509"/>
            <a:ext cx="1072217" cy="646331"/>
          </a:xfrm>
          <a:prstGeom prst="rect">
            <a:avLst/>
          </a:prstGeom>
          <a:noFill/>
        </p:spPr>
        <p:txBody>
          <a:bodyPr wrap="none" rtlCol="0">
            <a:spAutoFit/>
          </a:bodyPr>
          <a:lstStyle/>
          <a:p>
            <a:r>
              <a:rPr lang="en-US">
                <a:solidFill>
                  <a:schemeClr val="accent1"/>
                </a:solidFill>
                <a:latin typeface="Ringside Narrow Book" panose="02000500000000000000" pitchFamily="2" charset="0"/>
              </a:rPr>
              <a:t>Social </a:t>
            </a:r>
            <a:br>
              <a:rPr lang="en-US">
                <a:solidFill>
                  <a:schemeClr val="accent1"/>
                </a:solidFill>
                <a:latin typeface="Ringside Narrow Book" panose="02000500000000000000" pitchFamily="2" charset="0"/>
              </a:rPr>
            </a:br>
            <a:r>
              <a:rPr lang="en-US">
                <a:solidFill>
                  <a:schemeClr val="accent1"/>
                </a:solidFill>
                <a:latin typeface="Ringside Narrow Book" panose="02000500000000000000" pitchFamily="2" charset="0"/>
              </a:rPr>
              <a:t>Security*</a:t>
            </a:r>
          </a:p>
        </p:txBody>
      </p:sp>
      <p:sp>
        <p:nvSpPr>
          <p:cNvPr id="4" name="TextBox 3">
            <a:extLst>
              <a:ext uri="{FF2B5EF4-FFF2-40B4-BE49-F238E27FC236}">
                <a16:creationId xmlns:a16="http://schemas.microsoft.com/office/drawing/2014/main" id="{5942870F-A10B-BFF2-B822-5BC0AA6B9255}"/>
              </a:ext>
            </a:extLst>
          </p:cNvPr>
          <p:cNvSpPr txBox="1"/>
          <p:nvPr/>
        </p:nvSpPr>
        <p:spPr>
          <a:xfrm>
            <a:off x="6330462" y="1822509"/>
            <a:ext cx="1886437" cy="646331"/>
          </a:xfrm>
          <a:prstGeom prst="rect">
            <a:avLst/>
          </a:prstGeom>
          <a:noFill/>
        </p:spPr>
        <p:txBody>
          <a:bodyPr wrap="square" rtlCol="0">
            <a:spAutoFit/>
          </a:bodyPr>
          <a:lstStyle/>
          <a:p>
            <a:r>
              <a:rPr lang="en-US">
                <a:solidFill>
                  <a:schemeClr val="accent4"/>
                </a:solidFill>
                <a:latin typeface="Ringside Narrow Book" panose="02000500000000000000" pitchFamily="2" charset="0"/>
              </a:rPr>
              <a:t>Retirement plan investments</a:t>
            </a:r>
          </a:p>
        </p:txBody>
      </p:sp>
      <p:sp>
        <p:nvSpPr>
          <p:cNvPr id="7" name="TextBox 6">
            <a:extLst>
              <a:ext uri="{FF2B5EF4-FFF2-40B4-BE49-F238E27FC236}">
                <a16:creationId xmlns:a16="http://schemas.microsoft.com/office/drawing/2014/main" id="{2741F6AA-1D5A-5CBE-EEAC-A24DEF2E3201}"/>
              </a:ext>
            </a:extLst>
          </p:cNvPr>
          <p:cNvSpPr txBox="1"/>
          <p:nvPr/>
        </p:nvSpPr>
        <p:spPr>
          <a:xfrm>
            <a:off x="6096000" y="5197863"/>
            <a:ext cx="1714060" cy="369332"/>
          </a:xfrm>
          <a:prstGeom prst="rect">
            <a:avLst/>
          </a:prstGeom>
          <a:noFill/>
        </p:spPr>
        <p:txBody>
          <a:bodyPr wrap="none" rtlCol="0">
            <a:spAutoFit/>
          </a:bodyPr>
          <a:lstStyle/>
          <a:p>
            <a:pPr algn="r"/>
            <a:r>
              <a:rPr lang="en-US" dirty="0">
                <a:solidFill>
                  <a:schemeClr val="accent1"/>
                </a:solidFill>
                <a:latin typeface="Ringside Narrow Book" panose="02000500000000000000" pitchFamily="2" charset="0"/>
              </a:rPr>
              <a:t>Variable annuity</a:t>
            </a:r>
          </a:p>
        </p:txBody>
      </p:sp>
      <p:sp>
        <p:nvSpPr>
          <p:cNvPr id="10" name="TextBox 9">
            <a:extLst>
              <a:ext uri="{FF2B5EF4-FFF2-40B4-BE49-F238E27FC236}">
                <a16:creationId xmlns:a16="http://schemas.microsoft.com/office/drawing/2014/main" id="{B932AA57-FD99-B181-B59A-BD753EB57533}"/>
              </a:ext>
            </a:extLst>
          </p:cNvPr>
          <p:cNvSpPr txBox="1"/>
          <p:nvPr/>
        </p:nvSpPr>
        <p:spPr>
          <a:xfrm>
            <a:off x="8471735" y="5777437"/>
            <a:ext cx="1469707" cy="369332"/>
          </a:xfrm>
          <a:prstGeom prst="rect">
            <a:avLst/>
          </a:prstGeom>
          <a:noFill/>
        </p:spPr>
        <p:txBody>
          <a:bodyPr wrap="square" rtlCol="0">
            <a:spAutoFit/>
          </a:bodyPr>
          <a:lstStyle/>
          <a:p>
            <a:r>
              <a:rPr lang="en-US" dirty="0">
                <a:solidFill>
                  <a:schemeClr val="accent1"/>
                </a:solidFill>
                <a:latin typeface="Ringside Narrow Book" panose="02000500000000000000" pitchFamily="2" charset="0"/>
              </a:rPr>
              <a:t>Fixed annuity</a:t>
            </a:r>
          </a:p>
        </p:txBody>
      </p:sp>
      <p:sp>
        <p:nvSpPr>
          <p:cNvPr id="12" name="TextBox 11">
            <a:extLst>
              <a:ext uri="{FF2B5EF4-FFF2-40B4-BE49-F238E27FC236}">
                <a16:creationId xmlns:a16="http://schemas.microsoft.com/office/drawing/2014/main" id="{3753A80E-39FB-5058-FBCD-FBA80267A0F8}"/>
              </a:ext>
            </a:extLst>
          </p:cNvPr>
          <p:cNvSpPr txBox="1"/>
          <p:nvPr/>
        </p:nvSpPr>
        <p:spPr>
          <a:xfrm>
            <a:off x="6520804" y="500308"/>
            <a:ext cx="4821518" cy="830997"/>
          </a:xfrm>
          <a:prstGeom prst="rect">
            <a:avLst/>
          </a:prstGeom>
          <a:noFill/>
        </p:spPr>
        <p:txBody>
          <a:bodyPr wrap="square" rtlCol="0">
            <a:spAutoFit/>
          </a:bodyPr>
          <a:lstStyle/>
          <a:p>
            <a:pPr algn="ctr"/>
            <a:r>
              <a:rPr lang="en-US" sz="2400" b="1">
                <a:solidFill>
                  <a:schemeClr val="bg1"/>
                </a:solidFill>
                <a:latin typeface="Ringside Narrow" panose="02000500000000000000" pitchFamily="2" charset="0"/>
              </a:rPr>
              <a:t>Likely sources of income in retirement, on average</a:t>
            </a:r>
          </a:p>
        </p:txBody>
      </p:sp>
      <p:sp>
        <p:nvSpPr>
          <p:cNvPr id="5" name="Text Placeholder 5">
            <a:extLst>
              <a:ext uri="{FF2B5EF4-FFF2-40B4-BE49-F238E27FC236}">
                <a16:creationId xmlns:a16="http://schemas.microsoft.com/office/drawing/2014/main" id="{CE2524FD-083D-0ADE-4C17-5E2DDEC7E37B}"/>
              </a:ext>
            </a:extLst>
          </p:cNvPr>
          <p:cNvSpPr txBox="1">
            <a:spLocks/>
          </p:cNvSpPr>
          <p:nvPr/>
        </p:nvSpPr>
        <p:spPr>
          <a:xfrm>
            <a:off x="350903" y="5794303"/>
            <a:ext cx="5430465" cy="425146"/>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800" b="0" i="0" kern="1200">
                <a:solidFill>
                  <a:schemeClr val="tx1"/>
                </a:solidFill>
                <a:latin typeface="Ringside Narrow Book"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5080">
              <a:spcBef>
                <a:spcPts val="0"/>
              </a:spcBef>
              <a:spcAft>
                <a:spcPts val="100"/>
              </a:spcAft>
            </a:pPr>
            <a:endParaRPr lang="en-US" dirty="0">
              <a:cs typeface="ITC Franklin Gothic Std Book"/>
            </a:endParaRPr>
          </a:p>
          <a:p>
            <a:pPr marR="5080">
              <a:spcBef>
                <a:spcPts val="0"/>
              </a:spcBef>
              <a:spcAft>
                <a:spcPts val="100"/>
              </a:spcAft>
            </a:pPr>
            <a:r>
              <a:rPr lang="en-US" sz="800" dirty="0">
                <a:effectLst/>
                <a:latin typeface="Ringside Narrow Book" panose="02000500000000000000" pitchFamily="2" charset="0"/>
              </a:rPr>
              <a:t>Diversification is a technique to help reduce risk. There is no guarantee that diversification will protect against a </a:t>
            </a:r>
            <a:br>
              <a:rPr lang="en-US" sz="800" dirty="0">
                <a:effectLst/>
                <a:latin typeface="Ringside Narrow Book" panose="02000500000000000000" pitchFamily="2" charset="0"/>
              </a:rPr>
            </a:br>
            <a:r>
              <a:rPr lang="en-US" sz="800" dirty="0">
                <a:effectLst/>
                <a:latin typeface="Ringside Narrow Book" panose="02000500000000000000" pitchFamily="2" charset="0"/>
              </a:rPr>
              <a:t>loss of income.</a:t>
            </a:r>
            <a:endParaRPr lang="en-US" dirty="0">
              <a:cs typeface="ITC Franklin Gothic Std Book"/>
            </a:endParaRPr>
          </a:p>
          <a:p>
            <a:pPr marR="5080">
              <a:spcBef>
                <a:spcPts val="0"/>
              </a:spcBef>
              <a:spcAft>
                <a:spcPts val="100"/>
              </a:spcAft>
            </a:pPr>
            <a:r>
              <a:rPr lang="en-US" dirty="0">
                <a:cs typeface="ITC Franklin Gothic Std Book"/>
              </a:rPr>
              <a:t>Guarantees are based on the claims-paying ability of the issuer.</a:t>
            </a:r>
          </a:p>
          <a:p>
            <a:pPr marR="5080">
              <a:spcBef>
                <a:spcPts val="0"/>
              </a:spcBef>
              <a:spcAft>
                <a:spcPts val="100"/>
              </a:spcAft>
            </a:pPr>
            <a:r>
              <a:rPr lang="en-US" dirty="0">
                <a:cs typeface="ITC Franklin Gothic Std Book"/>
              </a:rPr>
              <a:t>Converting</a:t>
            </a:r>
            <a:r>
              <a:rPr lang="en-US" spc="15" dirty="0">
                <a:cs typeface="ITC Franklin Gothic Std Book"/>
              </a:rPr>
              <a:t> </a:t>
            </a:r>
            <a:r>
              <a:rPr lang="en-US" dirty="0">
                <a:cs typeface="ITC Franklin Gothic Std Book"/>
              </a:rPr>
              <a:t>some</a:t>
            </a:r>
            <a:r>
              <a:rPr lang="en-US" spc="20" dirty="0">
                <a:cs typeface="ITC Franklin Gothic Std Book"/>
              </a:rPr>
              <a:t> </a:t>
            </a:r>
            <a:r>
              <a:rPr lang="en-US" dirty="0">
                <a:cs typeface="ITC Franklin Gothic Std Book"/>
              </a:rPr>
              <a:t>or</a:t>
            </a:r>
            <a:r>
              <a:rPr lang="en-US" spc="20" dirty="0">
                <a:cs typeface="ITC Franklin Gothic Std Book"/>
              </a:rPr>
              <a:t> </a:t>
            </a:r>
            <a:r>
              <a:rPr lang="en-US" dirty="0">
                <a:cs typeface="ITC Franklin Gothic Std Book"/>
              </a:rPr>
              <a:t>all</a:t>
            </a:r>
            <a:r>
              <a:rPr lang="en-US" spc="20" dirty="0">
                <a:cs typeface="ITC Franklin Gothic Std Book"/>
              </a:rPr>
              <a:t> </a:t>
            </a:r>
            <a:r>
              <a:rPr lang="en-US" dirty="0">
                <a:cs typeface="ITC Franklin Gothic Std Book"/>
              </a:rPr>
              <a:t>of</a:t>
            </a:r>
            <a:r>
              <a:rPr lang="en-US" spc="15" dirty="0">
                <a:cs typeface="ITC Franklin Gothic Std Book"/>
              </a:rPr>
              <a:t> </a:t>
            </a:r>
            <a:r>
              <a:rPr lang="en-US" dirty="0">
                <a:cs typeface="ITC Franklin Gothic Std Book"/>
              </a:rPr>
              <a:t>your</a:t>
            </a:r>
            <a:r>
              <a:rPr lang="en-US" spc="20" dirty="0">
                <a:cs typeface="ITC Franklin Gothic Std Book"/>
              </a:rPr>
              <a:t> </a:t>
            </a:r>
            <a:r>
              <a:rPr lang="en-US" dirty="0">
                <a:cs typeface="ITC Franklin Gothic Std Book"/>
              </a:rPr>
              <a:t>savings</a:t>
            </a:r>
            <a:r>
              <a:rPr lang="en-US" spc="20" dirty="0">
                <a:cs typeface="ITC Franklin Gothic Std Book"/>
              </a:rPr>
              <a:t> </a:t>
            </a:r>
            <a:r>
              <a:rPr lang="en-US" dirty="0">
                <a:cs typeface="ITC Franklin Gothic Std Book"/>
              </a:rPr>
              <a:t>to</a:t>
            </a:r>
            <a:r>
              <a:rPr lang="en-US" spc="20" dirty="0">
                <a:cs typeface="ITC Franklin Gothic Std Book"/>
              </a:rPr>
              <a:t> </a:t>
            </a:r>
            <a:r>
              <a:rPr lang="en-US" dirty="0">
                <a:cs typeface="ITC Franklin Gothic Std Book"/>
              </a:rPr>
              <a:t>income</a:t>
            </a:r>
            <a:r>
              <a:rPr lang="en-US" spc="15" dirty="0">
                <a:cs typeface="ITC Franklin Gothic Std Book"/>
              </a:rPr>
              <a:t> </a:t>
            </a:r>
            <a:r>
              <a:rPr lang="en-US" dirty="0">
                <a:cs typeface="ITC Franklin Gothic Std Book"/>
              </a:rPr>
              <a:t>benefits</a:t>
            </a:r>
            <a:r>
              <a:rPr lang="en-US" spc="20" dirty="0">
                <a:cs typeface="ITC Franklin Gothic Std Book"/>
              </a:rPr>
              <a:t> </a:t>
            </a:r>
            <a:r>
              <a:rPr lang="en-US" dirty="0">
                <a:cs typeface="ITC Franklin Gothic Std Book"/>
              </a:rPr>
              <a:t>(referred</a:t>
            </a:r>
            <a:r>
              <a:rPr lang="en-US" spc="20" dirty="0">
                <a:cs typeface="ITC Franklin Gothic Std Book"/>
              </a:rPr>
              <a:t> </a:t>
            </a:r>
            <a:r>
              <a:rPr lang="en-US" dirty="0">
                <a:cs typeface="ITC Franklin Gothic Std Book"/>
              </a:rPr>
              <a:t>to</a:t>
            </a:r>
            <a:r>
              <a:rPr lang="en-US" spc="20" dirty="0">
                <a:cs typeface="ITC Franklin Gothic Std Book"/>
              </a:rPr>
              <a:t> </a:t>
            </a:r>
            <a:r>
              <a:rPr lang="en-US" dirty="0">
                <a:cs typeface="ITC Franklin Gothic Std Book"/>
              </a:rPr>
              <a:t>as</a:t>
            </a:r>
            <a:r>
              <a:rPr lang="en-US" spc="20" dirty="0">
                <a:cs typeface="ITC Franklin Gothic Std Book"/>
              </a:rPr>
              <a:t> </a:t>
            </a:r>
            <a:r>
              <a:rPr lang="en-US" dirty="0">
                <a:cs typeface="ITC Franklin Gothic Std Book"/>
              </a:rPr>
              <a:t>“annuitization”)</a:t>
            </a:r>
            <a:r>
              <a:rPr lang="en-US" spc="15" dirty="0">
                <a:cs typeface="ITC Franklin Gothic Std Book"/>
              </a:rPr>
              <a:t> </a:t>
            </a:r>
            <a:r>
              <a:rPr lang="en-US" dirty="0">
                <a:cs typeface="ITC Franklin Gothic Std Book"/>
              </a:rPr>
              <a:t>is</a:t>
            </a:r>
            <a:r>
              <a:rPr lang="en-US" spc="20" dirty="0">
                <a:cs typeface="ITC Franklin Gothic Std Book"/>
              </a:rPr>
              <a:t> </a:t>
            </a:r>
            <a:r>
              <a:rPr lang="en-US" dirty="0">
                <a:cs typeface="ITC Franklin Gothic Std Book"/>
              </a:rPr>
              <a:t>a</a:t>
            </a:r>
            <a:r>
              <a:rPr lang="en-US" spc="20" dirty="0">
                <a:cs typeface="ITC Franklin Gothic Std Book"/>
              </a:rPr>
              <a:t> </a:t>
            </a:r>
            <a:r>
              <a:rPr lang="en-US" dirty="0">
                <a:cs typeface="ITC Franklin Gothic Std Book"/>
              </a:rPr>
              <a:t>permanent</a:t>
            </a:r>
            <a:r>
              <a:rPr lang="en-US" spc="20" dirty="0">
                <a:cs typeface="ITC Franklin Gothic Std Book"/>
              </a:rPr>
              <a:t> </a:t>
            </a:r>
            <a:r>
              <a:rPr lang="en-US" dirty="0">
                <a:cs typeface="ITC Franklin Gothic Std Book"/>
              </a:rPr>
              <a:t>decision.</a:t>
            </a:r>
            <a:r>
              <a:rPr lang="en-US" spc="15" dirty="0">
                <a:cs typeface="ITC Franklin Gothic Std Book"/>
              </a:rPr>
              <a:t> </a:t>
            </a:r>
            <a:br>
              <a:rPr lang="en-US" spc="15" dirty="0">
                <a:cs typeface="ITC Franklin Gothic Std Book"/>
              </a:rPr>
            </a:br>
            <a:r>
              <a:rPr lang="en-US" dirty="0">
                <a:cs typeface="ITC Franklin Gothic Std Book"/>
              </a:rPr>
              <a:t>Once</a:t>
            </a:r>
            <a:r>
              <a:rPr lang="en-US" spc="20" dirty="0">
                <a:cs typeface="ITC Franklin Gothic Std Book"/>
              </a:rPr>
              <a:t> </a:t>
            </a:r>
            <a:r>
              <a:rPr lang="en-US" dirty="0">
                <a:cs typeface="ITC Franklin Gothic Std Book"/>
              </a:rPr>
              <a:t>income</a:t>
            </a:r>
            <a:r>
              <a:rPr lang="en-US" spc="20" dirty="0">
                <a:cs typeface="ITC Franklin Gothic Std Book"/>
              </a:rPr>
              <a:t> </a:t>
            </a:r>
            <a:r>
              <a:rPr lang="en-US" dirty="0">
                <a:cs typeface="ITC Franklin Gothic Std Book"/>
              </a:rPr>
              <a:t>benefit</a:t>
            </a:r>
            <a:r>
              <a:rPr lang="en-US" spc="20" dirty="0">
                <a:cs typeface="ITC Franklin Gothic Std Book"/>
              </a:rPr>
              <a:t> </a:t>
            </a:r>
            <a:r>
              <a:rPr lang="en-US" dirty="0">
                <a:cs typeface="ITC Franklin Gothic Std Book"/>
              </a:rPr>
              <a:t>payments</a:t>
            </a:r>
            <a:r>
              <a:rPr lang="en-US" spc="15" dirty="0">
                <a:cs typeface="ITC Franklin Gothic Std Book"/>
              </a:rPr>
              <a:t> </a:t>
            </a:r>
            <a:r>
              <a:rPr lang="en-US" dirty="0">
                <a:cs typeface="ITC Franklin Gothic Std Book"/>
              </a:rPr>
              <a:t>have</a:t>
            </a:r>
            <a:r>
              <a:rPr lang="en-US" spc="20" dirty="0">
                <a:cs typeface="ITC Franklin Gothic Std Book"/>
              </a:rPr>
              <a:t> </a:t>
            </a:r>
            <a:r>
              <a:rPr lang="en-US" dirty="0">
                <a:cs typeface="ITC Franklin Gothic Std Book"/>
              </a:rPr>
              <a:t>begun,</a:t>
            </a:r>
            <a:r>
              <a:rPr lang="en-US" spc="20" dirty="0">
                <a:cs typeface="ITC Franklin Gothic Std Book"/>
              </a:rPr>
              <a:t> </a:t>
            </a:r>
            <a:r>
              <a:rPr lang="en-US" dirty="0">
                <a:cs typeface="ITC Franklin Gothic Std Book"/>
              </a:rPr>
              <a:t>you</a:t>
            </a:r>
            <a:r>
              <a:rPr lang="en-US" spc="20" dirty="0">
                <a:cs typeface="ITC Franklin Gothic Std Book"/>
              </a:rPr>
              <a:t> </a:t>
            </a:r>
            <a:r>
              <a:rPr lang="en-US" dirty="0">
                <a:cs typeface="ITC Franklin Gothic Std Book"/>
              </a:rPr>
              <a:t>are</a:t>
            </a:r>
            <a:r>
              <a:rPr lang="en-US" spc="20" dirty="0">
                <a:cs typeface="ITC Franklin Gothic Std Book"/>
              </a:rPr>
              <a:t> </a:t>
            </a:r>
            <a:r>
              <a:rPr lang="en-US" spc="-10" dirty="0">
                <a:cs typeface="ITC Franklin Gothic Std Book"/>
              </a:rPr>
              <a:t>unable </a:t>
            </a:r>
            <a:r>
              <a:rPr lang="en-US" dirty="0">
                <a:cs typeface="ITC Franklin Gothic Std Book"/>
              </a:rPr>
              <a:t>to</a:t>
            </a:r>
            <a:r>
              <a:rPr lang="en-US" spc="10" dirty="0">
                <a:cs typeface="ITC Franklin Gothic Std Book"/>
              </a:rPr>
              <a:t> </a:t>
            </a:r>
            <a:r>
              <a:rPr lang="en-US" dirty="0">
                <a:cs typeface="ITC Franklin Gothic Std Book"/>
              </a:rPr>
              <a:t>change</a:t>
            </a:r>
            <a:r>
              <a:rPr lang="en-US" spc="15" dirty="0">
                <a:cs typeface="ITC Franklin Gothic Std Book"/>
              </a:rPr>
              <a:t> </a:t>
            </a:r>
            <a:r>
              <a:rPr lang="en-US" dirty="0">
                <a:cs typeface="ITC Franklin Gothic Std Book"/>
              </a:rPr>
              <a:t>to</a:t>
            </a:r>
            <a:r>
              <a:rPr lang="en-US" spc="10" dirty="0">
                <a:cs typeface="ITC Franklin Gothic Std Book"/>
              </a:rPr>
              <a:t> </a:t>
            </a:r>
            <a:r>
              <a:rPr lang="en-US" dirty="0">
                <a:cs typeface="ITC Franklin Gothic Std Book"/>
              </a:rPr>
              <a:t>another</a:t>
            </a:r>
            <a:r>
              <a:rPr lang="en-US" spc="15" dirty="0">
                <a:cs typeface="ITC Franklin Gothic Std Book"/>
              </a:rPr>
              <a:t> </a:t>
            </a:r>
            <a:r>
              <a:rPr lang="en-US" spc="-10" dirty="0">
                <a:cs typeface="ITC Franklin Gothic Std Book"/>
              </a:rPr>
              <a:t>option.</a:t>
            </a:r>
          </a:p>
          <a:p>
            <a:pPr marR="5080">
              <a:spcBef>
                <a:spcPts val="0"/>
              </a:spcBef>
              <a:spcAft>
                <a:spcPts val="100"/>
              </a:spcAft>
            </a:pPr>
            <a:r>
              <a:rPr lang="en-US" sz="800" dirty="0">
                <a:latin typeface="Ringside Narrow Book" panose="02000500000000000000" pitchFamily="2" charset="0"/>
              </a:rPr>
              <a:t>*Source: </a:t>
            </a:r>
            <a:r>
              <a:rPr lang="en-US" sz="800" dirty="0" err="1">
                <a:latin typeface="Ringside Narrow Book" panose="02000500000000000000" pitchFamily="2" charset="0"/>
              </a:rPr>
              <a:t>ssa.gov</a:t>
            </a:r>
            <a:endParaRPr lang="en-US" sz="800" dirty="0">
              <a:latin typeface="Ringside Narrow Book" panose="02000500000000000000" pitchFamily="2" charset="0"/>
            </a:endParaRPr>
          </a:p>
        </p:txBody>
      </p:sp>
      <p:graphicFrame>
        <p:nvGraphicFramePr>
          <p:cNvPr id="6" name="Chart 5">
            <a:extLst>
              <a:ext uri="{FF2B5EF4-FFF2-40B4-BE49-F238E27FC236}">
                <a16:creationId xmlns:a16="http://schemas.microsoft.com/office/drawing/2014/main" id="{D9632369-B614-E7D2-0FFD-B980C084212A}"/>
              </a:ext>
            </a:extLst>
          </p:cNvPr>
          <p:cNvGraphicFramePr/>
          <p:nvPr>
            <p:extLst>
              <p:ext uri="{D42A27DB-BD31-4B8C-83A1-F6EECF244321}">
                <p14:modId xmlns:p14="http://schemas.microsoft.com/office/powerpoint/2010/main" val="1730213111"/>
              </p:ext>
            </p:extLst>
          </p:nvPr>
        </p:nvGraphicFramePr>
        <p:xfrm>
          <a:off x="6565392" y="2220336"/>
          <a:ext cx="4732343" cy="36685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9684C02A-6397-71B2-D8C8-696203619EAB}"/>
              </a:ext>
            </a:extLst>
          </p:cNvPr>
          <p:cNvGraphicFramePr/>
          <p:nvPr>
            <p:extLst>
              <p:ext uri="{D42A27DB-BD31-4B8C-83A1-F6EECF244321}">
                <p14:modId xmlns:p14="http://schemas.microsoft.com/office/powerpoint/2010/main" val="3784487908"/>
              </p:ext>
            </p:extLst>
          </p:nvPr>
        </p:nvGraphicFramePr>
        <p:xfrm>
          <a:off x="6070785" y="2221992"/>
          <a:ext cx="5725790" cy="36619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6615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Graphic spid="8"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952658-9371-7DA2-415F-A07474EF0A44}"/>
              </a:ext>
            </a:extLst>
          </p:cNvPr>
          <p:cNvSpPr>
            <a:spLocks noGrp="1"/>
          </p:cNvSpPr>
          <p:nvPr>
            <p:ph type="body" sz="quarter" idx="11"/>
          </p:nvPr>
        </p:nvSpPr>
        <p:spPr/>
        <p:txBody>
          <a:bodyPr/>
          <a:lstStyle/>
          <a:p>
            <a:r>
              <a:rPr lang="en-US" dirty="0"/>
              <a:t>A variety of income sources helps reduce risk.</a:t>
            </a:r>
          </a:p>
        </p:txBody>
      </p:sp>
      <p:graphicFrame>
        <p:nvGraphicFramePr>
          <p:cNvPr id="6" name="Table 5">
            <a:extLst>
              <a:ext uri="{FF2B5EF4-FFF2-40B4-BE49-F238E27FC236}">
                <a16:creationId xmlns:a16="http://schemas.microsoft.com/office/drawing/2014/main" id="{756571EC-8235-3109-1F67-D82366A0E322}"/>
              </a:ext>
            </a:extLst>
          </p:cNvPr>
          <p:cNvGraphicFramePr>
            <a:graphicFrameLocks noGrp="1"/>
          </p:cNvGraphicFramePr>
          <p:nvPr>
            <p:extLst>
              <p:ext uri="{D42A27DB-BD31-4B8C-83A1-F6EECF244321}">
                <p14:modId xmlns:p14="http://schemas.microsoft.com/office/powerpoint/2010/main" val="1675246779"/>
              </p:ext>
            </p:extLst>
          </p:nvPr>
        </p:nvGraphicFramePr>
        <p:xfrm>
          <a:off x="457198" y="2310511"/>
          <a:ext cx="10104120" cy="3268135"/>
        </p:xfrm>
        <a:graphic>
          <a:graphicData uri="http://schemas.openxmlformats.org/drawingml/2006/table">
            <a:tbl>
              <a:tblPr firstRow="1" bandRow="1">
                <a:tableStyleId>{5C22544A-7EE6-4342-B048-85BDC9FD1C3A}</a:tableStyleId>
              </a:tblPr>
              <a:tblGrid>
                <a:gridCol w="2331722">
                  <a:extLst>
                    <a:ext uri="{9D8B030D-6E8A-4147-A177-3AD203B41FA5}">
                      <a16:colId xmlns:a16="http://schemas.microsoft.com/office/drawing/2014/main" val="1642713491"/>
                    </a:ext>
                  </a:extLst>
                </a:gridCol>
                <a:gridCol w="1709926">
                  <a:extLst>
                    <a:ext uri="{9D8B030D-6E8A-4147-A177-3AD203B41FA5}">
                      <a16:colId xmlns:a16="http://schemas.microsoft.com/office/drawing/2014/main" val="496701606"/>
                    </a:ext>
                  </a:extLst>
                </a:gridCol>
                <a:gridCol w="2020824">
                  <a:extLst>
                    <a:ext uri="{9D8B030D-6E8A-4147-A177-3AD203B41FA5}">
                      <a16:colId xmlns:a16="http://schemas.microsoft.com/office/drawing/2014/main" val="2017772336"/>
                    </a:ext>
                  </a:extLst>
                </a:gridCol>
                <a:gridCol w="2020824">
                  <a:extLst>
                    <a:ext uri="{9D8B030D-6E8A-4147-A177-3AD203B41FA5}">
                      <a16:colId xmlns:a16="http://schemas.microsoft.com/office/drawing/2014/main" val="2532781813"/>
                    </a:ext>
                  </a:extLst>
                </a:gridCol>
                <a:gridCol w="2020824">
                  <a:extLst>
                    <a:ext uri="{9D8B030D-6E8A-4147-A177-3AD203B41FA5}">
                      <a16:colId xmlns:a16="http://schemas.microsoft.com/office/drawing/2014/main" val="2789364698"/>
                    </a:ext>
                  </a:extLst>
                </a:gridCol>
              </a:tblGrid>
              <a:tr h="537803">
                <a:tc>
                  <a:txBody>
                    <a:bodyPr/>
                    <a:lstStyle/>
                    <a:p>
                      <a:pPr algn="ctr"/>
                      <a:endParaRPr lang="en-US" sz="1600" b="1" i="0">
                        <a:solidFill>
                          <a:schemeClr val="bg1"/>
                        </a:solidFill>
                        <a:latin typeface="Ringside Narrow" panose="02000500000000000000" pitchFamily="2"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1600" b="1" i="0" dirty="0">
                          <a:solidFill>
                            <a:schemeClr val="bg1"/>
                          </a:solidFill>
                          <a:latin typeface="Ringside Narrow" panose="02000500000000000000" pitchFamily="2" charset="0"/>
                        </a:rPr>
                        <a:t>Retirement investments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1600" b="1" i="0">
                          <a:solidFill>
                            <a:schemeClr val="bg1"/>
                          </a:solidFill>
                          <a:latin typeface="Ringside Narrow" panose="02000500000000000000" pitchFamily="2" charset="0"/>
                        </a:rPr>
                        <a:t>Fixed annuities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1600" b="1" i="0" dirty="0">
                          <a:solidFill>
                            <a:schemeClr val="bg1"/>
                          </a:solidFill>
                          <a:latin typeface="Ringside Narrow" panose="02000500000000000000" pitchFamily="2" charset="0"/>
                        </a:rPr>
                        <a:t>Variable annuities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1600" b="1" i="0">
                          <a:solidFill>
                            <a:schemeClr val="bg1"/>
                          </a:solidFill>
                          <a:latin typeface="Ringside Narrow" panose="02000500000000000000" pitchFamily="2" charset="0"/>
                        </a:rPr>
                        <a:t>Diversified income strategy</a:t>
                      </a:r>
                    </a:p>
                  </a:txBody>
                  <a:tcPr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16374317"/>
                  </a:ext>
                </a:extLst>
              </a:tr>
              <a:tr h="537803">
                <a:tc>
                  <a:txBody>
                    <a:bodyPr/>
                    <a:lstStyle/>
                    <a:p>
                      <a:r>
                        <a:rPr lang="en-US" b="1" i="0">
                          <a:latin typeface="Ringside Narrow" panose="02000500000000000000" pitchFamily="2" charset="0"/>
                        </a:rPr>
                        <a:t>Longevity</a:t>
                      </a: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7E7DD"/>
                    </a:solidFill>
                  </a:tcPr>
                </a:tc>
                <a:tc>
                  <a:txBody>
                    <a:bodyPr/>
                    <a:lstStyle/>
                    <a:p>
                      <a:pPr algn="ct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7E7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7E7DD"/>
                    </a:solidFill>
                  </a:tcPr>
                </a:tc>
                <a:tc>
                  <a:txBody>
                    <a:bodyPr/>
                    <a:lstStyle/>
                    <a:p>
                      <a:pPr algn="ctr"/>
                      <a:r>
                        <a:rPr lang="en-US" sz="2000" b="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7E7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tx2"/>
                          </a:solidFill>
                          <a:effectLst/>
                          <a:uLnTx/>
                          <a:uFillTx/>
                          <a:latin typeface="Aptos" panose="02110004020202020204"/>
                          <a:ea typeface="+mn-ea"/>
                          <a:cs typeface="+mn-cs"/>
                        </a:rPr>
                        <a:t>✓</a:t>
                      </a: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7E7DD"/>
                    </a:solidFill>
                  </a:tcPr>
                </a:tc>
                <a:extLst>
                  <a:ext uri="{0D108BD9-81ED-4DB2-BD59-A6C34878D82A}">
                    <a16:rowId xmlns:a16="http://schemas.microsoft.com/office/drawing/2014/main" val="2056852258"/>
                  </a:ext>
                </a:extLst>
              </a:tr>
              <a:tr h="537803">
                <a:tc>
                  <a:txBody>
                    <a:bodyPr/>
                    <a:lstStyle/>
                    <a:p>
                      <a:r>
                        <a:rPr lang="en-US" b="1" i="0" dirty="0">
                          <a:latin typeface="Ringside Narrow" panose="02000500000000000000" pitchFamily="2" charset="0"/>
                        </a:rPr>
                        <a:t>Market volatility</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tx2"/>
                          </a:solidFill>
                          <a:effectLst/>
                          <a:uLnTx/>
                          <a:uFillTx/>
                          <a:latin typeface="Aptos" panose="02110004020202020204"/>
                          <a:ea typeface="+mn-ea"/>
                          <a:cs typeface="+mn-cs"/>
                        </a:rPr>
                        <a:t>✓</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614861449"/>
                  </a:ext>
                </a:extLst>
              </a:tr>
              <a:tr h="537803">
                <a:tc>
                  <a:txBody>
                    <a:bodyPr/>
                    <a:lstStyle/>
                    <a:p>
                      <a:r>
                        <a:rPr lang="en-US" b="1" i="0">
                          <a:latin typeface="Ringside Narrow" panose="02000500000000000000" pitchFamily="2" charset="0"/>
                        </a:rPr>
                        <a:t>Inflation</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E7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E7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E7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E7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2"/>
                          </a:solidFill>
                          <a:effectLst/>
                          <a:uLnTx/>
                          <a:uFillTx/>
                          <a:latin typeface="Aptos" panose="02110004020202020204"/>
                          <a:ea typeface="+mn-ea"/>
                          <a:cs typeface="+mn-cs"/>
                        </a:rPr>
                        <a:t>✓</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7E7DD"/>
                    </a:solidFill>
                  </a:tcPr>
                </a:tc>
                <a:extLst>
                  <a:ext uri="{0D108BD9-81ED-4DB2-BD59-A6C34878D82A}">
                    <a16:rowId xmlns:a16="http://schemas.microsoft.com/office/drawing/2014/main" val="3583057915"/>
                  </a:ext>
                </a:extLst>
              </a:tr>
              <a:tr h="537803">
                <a:tc>
                  <a:txBody>
                    <a:bodyPr/>
                    <a:lstStyle/>
                    <a:p>
                      <a:r>
                        <a:rPr lang="en-US" b="1" i="0" dirty="0">
                          <a:latin typeface="Ringside Narrow" panose="02000500000000000000" pitchFamily="2" charset="0"/>
                        </a:rPr>
                        <a:t>Cognitive decline</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2"/>
                          </a:solidFill>
                          <a:effectLst/>
                          <a:uLnTx/>
                          <a:uFillTx/>
                          <a:latin typeface="Aptos" panose="02110004020202020204"/>
                          <a:ea typeface="+mn-ea"/>
                          <a:cs typeface="+mn-cs"/>
                        </a:rPr>
                        <a:t>✓</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3715605"/>
                  </a:ext>
                </a:extLst>
              </a:tr>
              <a:tr h="537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latin typeface="Ringside Narrow" panose="02000500000000000000" pitchFamily="2" charset="0"/>
                        </a:rPr>
                        <a:t>Unknown risk</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E7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E7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E7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E7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tx2"/>
                        </a:solidFill>
                        <a:effectLst/>
                        <a:uLnTx/>
                        <a:uFillTx/>
                        <a:latin typeface="Aptos" panose="02110004020202020204"/>
                        <a:ea typeface="+mn-ea"/>
                        <a:cs typeface="+mn-cs"/>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7E7DD"/>
                    </a:solidFill>
                  </a:tcPr>
                </a:tc>
                <a:extLst>
                  <a:ext uri="{0D108BD9-81ED-4DB2-BD59-A6C34878D82A}">
                    <a16:rowId xmlns:a16="http://schemas.microsoft.com/office/drawing/2014/main" val="2104080727"/>
                  </a:ext>
                </a:extLst>
              </a:tr>
            </a:tbl>
          </a:graphicData>
        </a:graphic>
      </p:graphicFrame>
      <p:sp>
        <p:nvSpPr>
          <p:cNvPr id="2" name="Text Placeholder 2">
            <a:extLst>
              <a:ext uri="{FF2B5EF4-FFF2-40B4-BE49-F238E27FC236}">
                <a16:creationId xmlns:a16="http://schemas.microsoft.com/office/drawing/2014/main" id="{DEFCF3F6-A430-E965-CD1F-547DF23D0DD6}"/>
              </a:ext>
            </a:extLst>
          </p:cNvPr>
          <p:cNvSpPr>
            <a:spLocks noGrp="1"/>
          </p:cNvSpPr>
          <p:nvPr>
            <p:ph type="body" sz="quarter" idx="14"/>
          </p:nvPr>
        </p:nvSpPr>
        <p:spPr>
          <a:xfrm>
            <a:off x="350904" y="5918199"/>
            <a:ext cx="11193462" cy="393917"/>
          </a:xfrm>
        </p:spPr>
        <p:txBody>
          <a:bodyPr/>
          <a:lstStyle/>
          <a:p>
            <a:pPr>
              <a:spcBef>
                <a:spcPts val="0"/>
              </a:spcBef>
              <a:spcAft>
                <a:spcPts val="100"/>
              </a:spcAft>
            </a:pPr>
            <a:r>
              <a:rPr lang="en-US" sz="800" dirty="0">
                <a:effectLst/>
                <a:latin typeface="Ringside Narrow Book" panose="02000500000000000000" pitchFamily="2" charset="0"/>
              </a:rPr>
              <a:t>Diversification is a technique to help reduce risk. There is no guarantee that diversification will protect against a loss of income.</a:t>
            </a:r>
          </a:p>
          <a:p>
            <a:pPr>
              <a:spcBef>
                <a:spcPts val="0"/>
              </a:spcBef>
              <a:spcAft>
                <a:spcPts val="100"/>
              </a:spcAft>
            </a:pPr>
            <a:r>
              <a:rPr lang="en-US" dirty="0">
                <a:cs typeface="ITC Franklin Gothic Std Book"/>
              </a:rPr>
              <a:t>Guarantees are based on the claims-paying ability of the issuer.</a:t>
            </a:r>
          </a:p>
        </p:txBody>
      </p:sp>
    </p:spTree>
    <p:extLst>
      <p:ext uri="{BB962C8B-B14F-4D97-AF65-F5344CB8AC3E}">
        <p14:creationId xmlns:p14="http://schemas.microsoft.com/office/powerpoint/2010/main" val="211131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A24636-9CE1-56CA-728B-6B1C9447DB17}"/>
              </a:ext>
            </a:extLst>
          </p:cNvPr>
          <p:cNvSpPr>
            <a:spLocks noGrp="1"/>
          </p:cNvSpPr>
          <p:nvPr>
            <p:ph type="body" sz="quarter" idx="11"/>
          </p:nvPr>
        </p:nvSpPr>
        <p:spPr/>
        <p:txBody>
          <a:bodyPr/>
          <a:lstStyle/>
          <a:p>
            <a:r>
              <a:rPr lang="en-US"/>
              <a:t>Optimize your income.</a:t>
            </a:r>
          </a:p>
        </p:txBody>
      </p:sp>
    </p:spTree>
    <p:extLst>
      <p:ext uri="{BB962C8B-B14F-4D97-AF65-F5344CB8AC3E}">
        <p14:creationId xmlns:p14="http://schemas.microsoft.com/office/powerpoint/2010/main" val="298240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1E835C-1998-FF00-AD5C-2259003CB9B5}"/>
              </a:ext>
            </a:extLst>
          </p:cNvPr>
          <p:cNvSpPr>
            <a:spLocks noGrp="1"/>
          </p:cNvSpPr>
          <p:nvPr>
            <p:ph type="body" sz="quarter" idx="11"/>
          </p:nvPr>
        </p:nvSpPr>
        <p:spPr/>
        <p:txBody>
          <a:bodyPr/>
          <a:lstStyle/>
          <a:p>
            <a:r>
              <a:rPr lang="en-US" dirty="0"/>
              <a:t>Timing matters with Social Security.</a:t>
            </a:r>
          </a:p>
        </p:txBody>
      </p:sp>
      <p:sp>
        <p:nvSpPr>
          <p:cNvPr id="7" name="Text Placeholder 1">
            <a:extLst>
              <a:ext uri="{FF2B5EF4-FFF2-40B4-BE49-F238E27FC236}">
                <a16:creationId xmlns:a16="http://schemas.microsoft.com/office/drawing/2014/main" id="{26DF85B0-AFEC-BD9C-E985-B5053AD17482}"/>
              </a:ext>
            </a:extLst>
          </p:cNvPr>
          <p:cNvSpPr txBox="1">
            <a:spLocks/>
          </p:cNvSpPr>
          <p:nvPr/>
        </p:nvSpPr>
        <p:spPr>
          <a:xfrm>
            <a:off x="79305" y="3853874"/>
            <a:ext cx="1926724" cy="821224"/>
          </a:xfrm>
          <a:prstGeom prst="rect">
            <a:avLst/>
          </a:prstGeom>
        </p:spPr>
        <p:txBody>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600" b="0" i="0" kern="1200">
                <a:solidFill>
                  <a:schemeClr val="tx1"/>
                </a:solidFill>
                <a:latin typeface="Ringside Narrow Book"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0"/>
              </a:spcAft>
            </a:pPr>
            <a:r>
              <a:rPr lang="en-US" sz="1000" b="1" dirty="0">
                <a:latin typeface="Ringside Narrow" panose="02000500000000000000" pitchFamily="2" charset="0"/>
              </a:rPr>
              <a:t>EXAMPLE </a:t>
            </a:r>
          </a:p>
          <a:p>
            <a:pPr algn="ctr"/>
            <a:r>
              <a:rPr lang="en-US" sz="2000" dirty="0"/>
              <a:t>$1,400</a:t>
            </a:r>
            <a:br>
              <a:rPr lang="en-US" sz="2000" dirty="0"/>
            </a:br>
            <a:r>
              <a:rPr lang="en-US" sz="2000" dirty="0"/>
              <a:t>per month</a:t>
            </a:r>
          </a:p>
        </p:txBody>
      </p:sp>
      <p:sp>
        <p:nvSpPr>
          <p:cNvPr id="8" name="Text Placeholder 1">
            <a:extLst>
              <a:ext uri="{FF2B5EF4-FFF2-40B4-BE49-F238E27FC236}">
                <a16:creationId xmlns:a16="http://schemas.microsoft.com/office/drawing/2014/main" id="{EC0B4722-D8FE-D623-EB0F-425E313E506D}"/>
              </a:ext>
            </a:extLst>
          </p:cNvPr>
          <p:cNvSpPr txBox="1">
            <a:spLocks/>
          </p:cNvSpPr>
          <p:nvPr/>
        </p:nvSpPr>
        <p:spPr>
          <a:xfrm>
            <a:off x="6206959" y="3977244"/>
            <a:ext cx="1896896" cy="694980"/>
          </a:xfrm>
          <a:prstGeom prst="rect">
            <a:avLst/>
          </a:prstGeom>
        </p:spPr>
        <p:txBody>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600" b="0" i="0" kern="1200">
                <a:solidFill>
                  <a:schemeClr val="tx1"/>
                </a:solidFill>
                <a:latin typeface="Ringside Narrow Book"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$2,000</a:t>
            </a:r>
            <a:br>
              <a:rPr lang="en-US" sz="2000" dirty="0"/>
            </a:br>
            <a:r>
              <a:rPr lang="en-US" sz="2000" dirty="0"/>
              <a:t>per month</a:t>
            </a:r>
          </a:p>
        </p:txBody>
      </p:sp>
      <p:sp>
        <p:nvSpPr>
          <p:cNvPr id="9" name="Text Placeholder 1">
            <a:extLst>
              <a:ext uri="{FF2B5EF4-FFF2-40B4-BE49-F238E27FC236}">
                <a16:creationId xmlns:a16="http://schemas.microsoft.com/office/drawing/2014/main" id="{4A73F97B-E57F-6C2C-C23E-4CBAE910321D}"/>
              </a:ext>
            </a:extLst>
          </p:cNvPr>
          <p:cNvSpPr txBox="1">
            <a:spLocks/>
          </p:cNvSpPr>
          <p:nvPr/>
        </p:nvSpPr>
        <p:spPr>
          <a:xfrm>
            <a:off x="9763646" y="3943488"/>
            <a:ext cx="1896896" cy="724146"/>
          </a:xfrm>
          <a:prstGeom prst="rect">
            <a:avLst/>
          </a:prstGeom>
        </p:spPr>
        <p:txBody>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600" b="0" i="0" kern="1200">
                <a:solidFill>
                  <a:schemeClr val="tx1"/>
                </a:solidFill>
                <a:latin typeface="Ringside Narrow Book"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$2,480</a:t>
            </a:r>
            <a:br>
              <a:rPr lang="en-US" sz="2000" dirty="0"/>
            </a:br>
            <a:r>
              <a:rPr lang="en-US" sz="2000" dirty="0"/>
              <a:t>per month</a:t>
            </a:r>
          </a:p>
        </p:txBody>
      </p:sp>
      <p:sp>
        <p:nvSpPr>
          <p:cNvPr id="10" name="Rectangle 9">
            <a:extLst>
              <a:ext uri="{FF2B5EF4-FFF2-40B4-BE49-F238E27FC236}">
                <a16:creationId xmlns:a16="http://schemas.microsoft.com/office/drawing/2014/main" id="{B14B3825-4658-16A7-41CE-1ACC5E6EB25E}"/>
              </a:ext>
            </a:extLst>
          </p:cNvPr>
          <p:cNvSpPr/>
          <p:nvPr/>
        </p:nvSpPr>
        <p:spPr>
          <a:xfrm>
            <a:off x="1121538" y="3419613"/>
            <a:ext cx="9555420" cy="64008"/>
          </a:xfrm>
          <a:prstGeom prst="rect">
            <a:avLst/>
          </a:prstGeom>
          <a:solidFill>
            <a:schemeClr val="tx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Ringside Narrow Book" panose="02000500000000000000" pitchFamily="2" charset="0"/>
            </a:endParaRPr>
          </a:p>
        </p:txBody>
      </p:sp>
      <p:grpSp>
        <p:nvGrpSpPr>
          <p:cNvPr id="11" name="Group 10">
            <a:extLst>
              <a:ext uri="{FF2B5EF4-FFF2-40B4-BE49-F238E27FC236}">
                <a16:creationId xmlns:a16="http://schemas.microsoft.com/office/drawing/2014/main" id="{6B88A01C-DD4D-E8C4-EDF0-BBDEBD43E433}"/>
              </a:ext>
            </a:extLst>
          </p:cNvPr>
          <p:cNvGrpSpPr/>
          <p:nvPr/>
        </p:nvGrpSpPr>
        <p:grpSpPr>
          <a:xfrm>
            <a:off x="5644465" y="3182930"/>
            <a:ext cx="562494" cy="512232"/>
            <a:chOff x="5814752" y="5060255"/>
            <a:chExt cx="562494" cy="512232"/>
          </a:xfrm>
        </p:grpSpPr>
        <p:sp>
          <p:nvSpPr>
            <p:cNvPr id="12" name="Oval 11">
              <a:extLst>
                <a:ext uri="{FF2B5EF4-FFF2-40B4-BE49-F238E27FC236}">
                  <a16:creationId xmlns:a16="http://schemas.microsoft.com/office/drawing/2014/main" id="{BC7AEF89-4C53-DE18-A3A6-1E4B7BD845AA}"/>
                </a:ext>
              </a:extLst>
            </p:cNvPr>
            <p:cNvSpPr/>
            <p:nvPr/>
          </p:nvSpPr>
          <p:spPr>
            <a:xfrm>
              <a:off x="5814752" y="5060255"/>
              <a:ext cx="512232" cy="512232"/>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ingside Narrow Book" panose="02000500000000000000" pitchFamily="2" charset="0"/>
              </a:endParaRPr>
            </a:p>
          </p:txBody>
        </p:sp>
        <p:sp>
          <p:nvSpPr>
            <p:cNvPr id="13" name="Text Placeholder 4">
              <a:extLst>
                <a:ext uri="{FF2B5EF4-FFF2-40B4-BE49-F238E27FC236}">
                  <a16:creationId xmlns:a16="http://schemas.microsoft.com/office/drawing/2014/main" id="{AF16EFF8-D777-8983-410D-09633F180610}"/>
                </a:ext>
              </a:extLst>
            </p:cNvPr>
            <p:cNvSpPr txBox="1">
              <a:spLocks/>
            </p:cNvSpPr>
            <p:nvPr/>
          </p:nvSpPr>
          <p:spPr>
            <a:xfrm>
              <a:off x="5865014" y="5162089"/>
              <a:ext cx="512232" cy="243196"/>
            </a:xfrm>
            <a:prstGeom prst="rect">
              <a:avLst/>
            </a:prstGeom>
          </p:spPr>
          <p:txBody>
            <a:bodyPr lIns="0"/>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Aft>
                  <a:spcPts val="900"/>
                </a:spcAft>
              </a:pPr>
              <a:r>
                <a:rPr lang="en-US" sz="1400" b="1" dirty="0">
                  <a:solidFill>
                    <a:schemeClr val="bg1"/>
                  </a:solidFill>
                  <a:latin typeface="Ringside Narrow" panose="02000500000000000000" pitchFamily="2" charset="0"/>
                </a:rPr>
                <a:t>66</a:t>
              </a:r>
              <a:endParaRPr lang="en-US" sz="1000" b="1" baseline="30000" dirty="0">
                <a:solidFill>
                  <a:schemeClr val="bg1"/>
                </a:solidFill>
                <a:latin typeface="Ringside Narrow" panose="02000500000000000000" pitchFamily="2" charset="0"/>
              </a:endParaRPr>
            </a:p>
          </p:txBody>
        </p:sp>
      </p:grpSp>
      <p:grpSp>
        <p:nvGrpSpPr>
          <p:cNvPr id="14" name="Group 13">
            <a:extLst>
              <a:ext uri="{FF2B5EF4-FFF2-40B4-BE49-F238E27FC236}">
                <a16:creationId xmlns:a16="http://schemas.microsoft.com/office/drawing/2014/main" id="{357637C7-344B-F01C-D811-193854F399BE}"/>
              </a:ext>
            </a:extLst>
          </p:cNvPr>
          <p:cNvGrpSpPr/>
          <p:nvPr/>
        </p:nvGrpSpPr>
        <p:grpSpPr>
          <a:xfrm>
            <a:off x="6867074" y="3182930"/>
            <a:ext cx="562493" cy="512232"/>
            <a:chOff x="7447074" y="5060255"/>
            <a:chExt cx="562493" cy="512232"/>
          </a:xfrm>
        </p:grpSpPr>
        <p:sp>
          <p:nvSpPr>
            <p:cNvPr id="15" name="Oval 14">
              <a:extLst>
                <a:ext uri="{FF2B5EF4-FFF2-40B4-BE49-F238E27FC236}">
                  <a16:creationId xmlns:a16="http://schemas.microsoft.com/office/drawing/2014/main" id="{D152F7E0-9900-993D-5290-BE81E7CEA292}"/>
                </a:ext>
              </a:extLst>
            </p:cNvPr>
            <p:cNvSpPr/>
            <p:nvPr/>
          </p:nvSpPr>
          <p:spPr>
            <a:xfrm>
              <a:off x="7447074" y="5060255"/>
              <a:ext cx="512232" cy="512232"/>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ingside Narrow Book" panose="02000500000000000000" pitchFamily="2" charset="0"/>
              </a:endParaRPr>
            </a:p>
          </p:txBody>
        </p:sp>
        <p:sp>
          <p:nvSpPr>
            <p:cNvPr id="16" name="Text Placeholder 4">
              <a:extLst>
                <a:ext uri="{FF2B5EF4-FFF2-40B4-BE49-F238E27FC236}">
                  <a16:creationId xmlns:a16="http://schemas.microsoft.com/office/drawing/2014/main" id="{8E74C448-4035-E4BE-13D8-CAECA184FCAB}"/>
                </a:ext>
              </a:extLst>
            </p:cNvPr>
            <p:cNvSpPr txBox="1">
              <a:spLocks/>
            </p:cNvSpPr>
            <p:nvPr/>
          </p:nvSpPr>
          <p:spPr>
            <a:xfrm>
              <a:off x="7497335" y="5162089"/>
              <a:ext cx="512232" cy="243196"/>
            </a:xfrm>
            <a:prstGeom prst="rect">
              <a:avLst/>
            </a:prstGeom>
          </p:spPr>
          <p:txBody>
            <a:bodyPr lIns="0"/>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Aft>
                  <a:spcPts val="900"/>
                </a:spcAft>
              </a:pPr>
              <a:r>
                <a:rPr lang="en-US" sz="1400" b="1" dirty="0">
                  <a:solidFill>
                    <a:schemeClr val="bg1"/>
                  </a:solidFill>
                  <a:latin typeface="Ringside Narrow" panose="02000500000000000000" pitchFamily="2" charset="0"/>
                </a:rPr>
                <a:t>67</a:t>
              </a:r>
              <a:endParaRPr lang="en-US" sz="1000" b="1" baseline="30000" dirty="0">
                <a:solidFill>
                  <a:schemeClr val="bg1"/>
                </a:solidFill>
                <a:latin typeface="Ringside Narrow" panose="02000500000000000000" pitchFamily="2" charset="0"/>
              </a:endParaRPr>
            </a:p>
          </p:txBody>
        </p:sp>
      </p:grpSp>
      <p:grpSp>
        <p:nvGrpSpPr>
          <p:cNvPr id="17" name="Group 16">
            <a:extLst>
              <a:ext uri="{FF2B5EF4-FFF2-40B4-BE49-F238E27FC236}">
                <a16:creationId xmlns:a16="http://schemas.microsoft.com/office/drawing/2014/main" id="{F204928F-06EF-DD8F-3052-DAA2268D0A71}"/>
              </a:ext>
            </a:extLst>
          </p:cNvPr>
          <p:cNvGrpSpPr/>
          <p:nvPr/>
        </p:nvGrpSpPr>
        <p:grpSpPr>
          <a:xfrm>
            <a:off x="10524578" y="3182931"/>
            <a:ext cx="562494" cy="512232"/>
            <a:chOff x="10687297" y="5060256"/>
            <a:chExt cx="562494" cy="512232"/>
          </a:xfrm>
        </p:grpSpPr>
        <p:sp>
          <p:nvSpPr>
            <p:cNvPr id="18" name="Oval 17">
              <a:extLst>
                <a:ext uri="{FF2B5EF4-FFF2-40B4-BE49-F238E27FC236}">
                  <a16:creationId xmlns:a16="http://schemas.microsoft.com/office/drawing/2014/main" id="{BD2843C1-E038-F919-092E-E19B2D069057}"/>
                </a:ext>
              </a:extLst>
            </p:cNvPr>
            <p:cNvSpPr/>
            <p:nvPr/>
          </p:nvSpPr>
          <p:spPr>
            <a:xfrm>
              <a:off x="10687297" y="5060256"/>
              <a:ext cx="512232" cy="512232"/>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ingside Narrow Book" panose="02000500000000000000" pitchFamily="2" charset="0"/>
              </a:endParaRPr>
            </a:p>
          </p:txBody>
        </p:sp>
        <p:sp>
          <p:nvSpPr>
            <p:cNvPr id="19" name="Text Placeholder 4">
              <a:extLst>
                <a:ext uri="{FF2B5EF4-FFF2-40B4-BE49-F238E27FC236}">
                  <a16:creationId xmlns:a16="http://schemas.microsoft.com/office/drawing/2014/main" id="{EE49D1B7-0D0F-A6E7-E897-5E410D39D14B}"/>
                </a:ext>
              </a:extLst>
            </p:cNvPr>
            <p:cNvSpPr txBox="1">
              <a:spLocks/>
            </p:cNvSpPr>
            <p:nvPr/>
          </p:nvSpPr>
          <p:spPr>
            <a:xfrm>
              <a:off x="10737559" y="5162089"/>
              <a:ext cx="512232" cy="243196"/>
            </a:xfrm>
            <a:prstGeom prst="rect">
              <a:avLst/>
            </a:prstGeom>
          </p:spPr>
          <p:txBody>
            <a:bodyPr lIns="0"/>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Aft>
                  <a:spcPts val="900"/>
                </a:spcAft>
              </a:pPr>
              <a:r>
                <a:rPr lang="en-US" sz="1400" b="1" dirty="0">
                  <a:solidFill>
                    <a:schemeClr val="bg1"/>
                  </a:solidFill>
                  <a:latin typeface="Ringside Narrow" panose="02000500000000000000" pitchFamily="2" charset="0"/>
                </a:rPr>
                <a:t>70</a:t>
              </a:r>
              <a:endParaRPr lang="en-US" sz="1000" b="1" baseline="30000" dirty="0">
                <a:solidFill>
                  <a:schemeClr val="bg1"/>
                </a:solidFill>
                <a:latin typeface="Ringside Narrow" panose="02000500000000000000" pitchFamily="2" charset="0"/>
              </a:endParaRPr>
            </a:p>
          </p:txBody>
        </p:sp>
      </p:grpSp>
      <p:grpSp>
        <p:nvGrpSpPr>
          <p:cNvPr id="20" name="Group 19">
            <a:extLst>
              <a:ext uri="{FF2B5EF4-FFF2-40B4-BE49-F238E27FC236}">
                <a16:creationId xmlns:a16="http://schemas.microsoft.com/office/drawing/2014/main" id="{4F599273-E28D-F00C-47F5-542DACD20327}"/>
              </a:ext>
            </a:extLst>
          </p:cNvPr>
          <p:cNvGrpSpPr/>
          <p:nvPr/>
        </p:nvGrpSpPr>
        <p:grpSpPr>
          <a:xfrm>
            <a:off x="769229" y="3182933"/>
            <a:ext cx="559949" cy="512232"/>
            <a:chOff x="942208" y="5060258"/>
            <a:chExt cx="559949" cy="512232"/>
          </a:xfrm>
        </p:grpSpPr>
        <p:sp>
          <p:nvSpPr>
            <p:cNvPr id="21" name="Oval 20">
              <a:extLst>
                <a:ext uri="{FF2B5EF4-FFF2-40B4-BE49-F238E27FC236}">
                  <a16:creationId xmlns:a16="http://schemas.microsoft.com/office/drawing/2014/main" id="{79CB73D7-391B-FB1E-E578-9A856A6E4336}"/>
                </a:ext>
              </a:extLst>
            </p:cNvPr>
            <p:cNvSpPr/>
            <p:nvPr/>
          </p:nvSpPr>
          <p:spPr>
            <a:xfrm>
              <a:off x="942208" y="5060258"/>
              <a:ext cx="512232" cy="512232"/>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Ringside Narrow Book" panose="02000500000000000000" pitchFamily="2" charset="0"/>
              </a:endParaRPr>
            </a:p>
          </p:txBody>
        </p:sp>
        <p:sp>
          <p:nvSpPr>
            <p:cNvPr id="22" name="Text Placeholder 4">
              <a:extLst>
                <a:ext uri="{FF2B5EF4-FFF2-40B4-BE49-F238E27FC236}">
                  <a16:creationId xmlns:a16="http://schemas.microsoft.com/office/drawing/2014/main" id="{B2FA29F3-911A-3003-E1CE-CF790E351E8C}"/>
                </a:ext>
              </a:extLst>
            </p:cNvPr>
            <p:cNvSpPr txBox="1">
              <a:spLocks/>
            </p:cNvSpPr>
            <p:nvPr/>
          </p:nvSpPr>
          <p:spPr>
            <a:xfrm>
              <a:off x="989925" y="5162089"/>
              <a:ext cx="512232" cy="243196"/>
            </a:xfrm>
            <a:prstGeom prst="rect">
              <a:avLst/>
            </a:prstGeom>
          </p:spPr>
          <p:txBody>
            <a:bodyPr lIns="0"/>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Aft>
                  <a:spcPts val="900"/>
                </a:spcAft>
              </a:pPr>
              <a:r>
                <a:rPr lang="en-US" sz="1400" b="1" dirty="0">
                  <a:solidFill>
                    <a:schemeClr val="bg1"/>
                  </a:solidFill>
                  <a:latin typeface="Ringside Narrow" panose="02000500000000000000" pitchFamily="2" charset="0"/>
                </a:rPr>
                <a:t>62</a:t>
              </a:r>
              <a:endParaRPr lang="en-US" sz="1000" b="1" baseline="30000" dirty="0">
                <a:solidFill>
                  <a:schemeClr val="bg1"/>
                </a:solidFill>
                <a:latin typeface="Ringside Narrow" panose="02000500000000000000" pitchFamily="2" charset="0"/>
              </a:endParaRPr>
            </a:p>
          </p:txBody>
        </p:sp>
      </p:grpSp>
      <p:grpSp>
        <p:nvGrpSpPr>
          <p:cNvPr id="23" name="Group 22">
            <a:extLst>
              <a:ext uri="{FF2B5EF4-FFF2-40B4-BE49-F238E27FC236}">
                <a16:creationId xmlns:a16="http://schemas.microsoft.com/office/drawing/2014/main" id="{F9C06D19-7E10-EFFC-293F-F205DC6BEEB8}"/>
              </a:ext>
            </a:extLst>
          </p:cNvPr>
          <p:cNvGrpSpPr/>
          <p:nvPr/>
        </p:nvGrpSpPr>
        <p:grpSpPr>
          <a:xfrm>
            <a:off x="4431653" y="3182930"/>
            <a:ext cx="552697" cy="512232"/>
            <a:chOff x="4182431" y="5060255"/>
            <a:chExt cx="552697" cy="512232"/>
          </a:xfrm>
        </p:grpSpPr>
        <p:sp>
          <p:nvSpPr>
            <p:cNvPr id="24" name="Oval 23">
              <a:extLst>
                <a:ext uri="{FF2B5EF4-FFF2-40B4-BE49-F238E27FC236}">
                  <a16:creationId xmlns:a16="http://schemas.microsoft.com/office/drawing/2014/main" id="{864EDE0B-77E0-A0B9-0540-F0F684448BB0}"/>
                </a:ext>
              </a:extLst>
            </p:cNvPr>
            <p:cNvSpPr/>
            <p:nvPr/>
          </p:nvSpPr>
          <p:spPr>
            <a:xfrm>
              <a:off x="4182431" y="5060255"/>
              <a:ext cx="512232" cy="512232"/>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ingside Narrow Book" panose="02000500000000000000" pitchFamily="2" charset="0"/>
              </a:endParaRPr>
            </a:p>
          </p:txBody>
        </p:sp>
        <p:sp>
          <p:nvSpPr>
            <p:cNvPr id="25" name="Text Placeholder 4">
              <a:extLst>
                <a:ext uri="{FF2B5EF4-FFF2-40B4-BE49-F238E27FC236}">
                  <a16:creationId xmlns:a16="http://schemas.microsoft.com/office/drawing/2014/main" id="{7BB2E11F-8A01-F5F1-FAE9-EB0396E6A970}"/>
                </a:ext>
              </a:extLst>
            </p:cNvPr>
            <p:cNvSpPr txBox="1">
              <a:spLocks/>
            </p:cNvSpPr>
            <p:nvPr/>
          </p:nvSpPr>
          <p:spPr>
            <a:xfrm>
              <a:off x="4222896" y="5162089"/>
              <a:ext cx="512232" cy="243196"/>
            </a:xfrm>
            <a:prstGeom prst="rect">
              <a:avLst/>
            </a:prstGeom>
          </p:spPr>
          <p:txBody>
            <a:bodyPr lIns="0"/>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Aft>
                  <a:spcPts val="900"/>
                </a:spcAft>
              </a:pPr>
              <a:r>
                <a:rPr lang="en-US" sz="1400" b="1" dirty="0">
                  <a:solidFill>
                    <a:schemeClr val="bg1"/>
                  </a:solidFill>
                  <a:latin typeface="Ringside Narrow" panose="02000500000000000000" pitchFamily="2" charset="0"/>
                </a:rPr>
                <a:t>65</a:t>
              </a:r>
              <a:endParaRPr lang="en-US" sz="1000" b="1" baseline="30000" dirty="0">
                <a:solidFill>
                  <a:schemeClr val="bg1"/>
                </a:solidFill>
                <a:latin typeface="Ringside Narrow" panose="02000500000000000000" pitchFamily="2" charset="0"/>
              </a:endParaRPr>
            </a:p>
          </p:txBody>
        </p:sp>
      </p:grpSp>
      <p:grpSp>
        <p:nvGrpSpPr>
          <p:cNvPr id="26" name="Group 25">
            <a:extLst>
              <a:ext uri="{FF2B5EF4-FFF2-40B4-BE49-F238E27FC236}">
                <a16:creationId xmlns:a16="http://schemas.microsoft.com/office/drawing/2014/main" id="{7E2C394A-85E3-DDFA-E0FF-8EE84871433C}"/>
              </a:ext>
            </a:extLst>
          </p:cNvPr>
          <p:cNvGrpSpPr/>
          <p:nvPr/>
        </p:nvGrpSpPr>
        <p:grpSpPr>
          <a:xfrm>
            <a:off x="3218841" y="3182930"/>
            <a:ext cx="552697" cy="512232"/>
            <a:chOff x="4182431" y="5060255"/>
            <a:chExt cx="552697" cy="512232"/>
          </a:xfrm>
        </p:grpSpPr>
        <p:sp>
          <p:nvSpPr>
            <p:cNvPr id="27" name="Oval 26">
              <a:extLst>
                <a:ext uri="{FF2B5EF4-FFF2-40B4-BE49-F238E27FC236}">
                  <a16:creationId xmlns:a16="http://schemas.microsoft.com/office/drawing/2014/main" id="{D0AC2353-497C-14A5-0B42-90D5DA99556A}"/>
                </a:ext>
              </a:extLst>
            </p:cNvPr>
            <p:cNvSpPr/>
            <p:nvPr/>
          </p:nvSpPr>
          <p:spPr>
            <a:xfrm>
              <a:off x="4182431" y="5060255"/>
              <a:ext cx="512232" cy="512232"/>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ingside Narrow Book" panose="02000500000000000000" pitchFamily="2" charset="0"/>
              </a:endParaRPr>
            </a:p>
          </p:txBody>
        </p:sp>
        <p:sp>
          <p:nvSpPr>
            <p:cNvPr id="28" name="Text Placeholder 4">
              <a:extLst>
                <a:ext uri="{FF2B5EF4-FFF2-40B4-BE49-F238E27FC236}">
                  <a16:creationId xmlns:a16="http://schemas.microsoft.com/office/drawing/2014/main" id="{065A5480-2B33-5228-C341-0AA2A5C7A9BA}"/>
                </a:ext>
              </a:extLst>
            </p:cNvPr>
            <p:cNvSpPr txBox="1">
              <a:spLocks/>
            </p:cNvSpPr>
            <p:nvPr/>
          </p:nvSpPr>
          <p:spPr>
            <a:xfrm>
              <a:off x="4222896" y="5162089"/>
              <a:ext cx="512232" cy="243196"/>
            </a:xfrm>
            <a:prstGeom prst="rect">
              <a:avLst/>
            </a:prstGeom>
          </p:spPr>
          <p:txBody>
            <a:bodyPr lIns="0"/>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Aft>
                  <a:spcPts val="900"/>
                </a:spcAft>
              </a:pPr>
              <a:r>
                <a:rPr lang="en-US" sz="1400" b="1" dirty="0">
                  <a:solidFill>
                    <a:schemeClr val="bg1"/>
                  </a:solidFill>
                  <a:latin typeface="Ringside Narrow" panose="02000500000000000000" pitchFamily="2" charset="0"/>
                </a:rPr>
                <a:t>64</a:t>
              </a:r>
              <a:endParaRPr lang="en-US" sz="1000" b="1" baseline="30000" dirty="0">
                <a:solidFill>
                  <a:schemeClr val="bg1"/>
                </a:solidFill>
                <a:latin typeface="Ringside Narrow" panose="02000500000000000000" pitchFamily="2" charset="0"/>
              </a:endParaRPr>
            </a:p>
          </p:txBody>
        </p:sp>
      </p:grpSp>
      <p:grpSp>
        <p:nvGrpSpPr>
          <p:cNvPr id="29" name="Group 28">
            <a:extLst>
              <a:ext uri="{FF2B5EF4-FFF2-40B4-BE49-F238E27FC236}">
                <a16:creationId xmlns:a16="http://schemas.microsoft.com/office/drawing/2014/main" id="{0011DBAE-7A8C-6046-B21D-F723AD94112C}"/>
              </a:ext>
            </a:extLst>
          </p:cNvPr>
          <p:cNvGrpSpPr/>
          <p:nvPr/>
        </p:nvGrpSpPr>
        <p:grpSpPr>
          <a:xfrm>
            <a:off x="2006029" y="3182930"/>
            <a:ext cx="552697" cy="512232"/>
            <a:chOff x="4182431" y="5060255"/>
            <a:chExt cx="552697" cy="512232"/>
          </a:xfrm>
        </p:grpSpPr>
        <p:sp>
          <p:nvSpPr>
            <p:cNvPr id="30" name="Oval 29">
              <a:extLst>
                <a:ext uri="{FF2B5EF4-FFF2-40B4-BE49-F238E27FC236}">
                  <a16:creationId xmlns:a16="http://schemas.microsoft.com/office/drawing/2014/main" id="{9F66B2B6-A298-14E2-0C1C-B15C03E348F7}"/>
                </a:ext>
              </a:extLst>
            </p:cNvPr>
            <p:cNvSpPr/>
            <p:nvPr/>
          </p:nvSpPr>
          <p:spPr>
            <a:xfrm>
              <a:off x="4182431" y="5060255"/>
              <a:ext cx="512232" cy="512232"/>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ingside Narrow Book" panose="02000500000000000000" pitchFamily="2" charset="0"/>
              </a:endParaRPr>
            </a:p>
          </p:txBody>
        </p:sp>
        <p:sp>
          <p:nvSpPr>
            <p:cNvPr id="31" name="Text Placeholder 4">
              <a:extLst>
                <a:ext uri="{FF2B5EF4-FFF2-40B4-BE49-F238E27FC236}">
                  <a16:creationId xmlns:a16="http://schemas.microsoft.com/office/drawing/2014/main" id="{9805A7B2-6503-471A-80B4-66A1A3905B60}"/>
                </a:ext>
              </a:extLst>
            </p:cNvPr>
            <p:cNvSpPr txBox="1">
              <a:spLocks/>
            </p:cNvSpPr>
            <p:nvPr/>
          </p:nvSpPr>
          <p:spPr>
            <a:xfrm>
              <a:off x="4222896" y="5162089"/>
              <a:ext cx="512232" cy="243196"/>
            </a:xfrm>
            <a:prstGeom prst="rect">
              <a:avLst/>
            </a:prstGeom>
          </p:spPr>
          <p:txBody>
            <a:bodyPr lIns="0"/>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Aft>
                  <a:spcPts val="900"/>
                </a:spcAft>
              </a:pPr>
              <a:r>
                <a:rPr lang="en-US" sz="1400" b="1" dirty="0">
                  <a:solidFill>
                    <a:schemeClr val="bg1"/>
                  </a:solidFill>
                  <a:latin typeface="Ringside Narrow" panose="02000500000000000000" pitchFamily="2" charset="0"/>
                </a:rPr>
                <a:t>63</a:t>
              </a:r>
              <a:endParaRPr lang="en-US" sz="1000" b="1" baseline="30000" dirty="0">
                <a:solidFill>
                  <a:schemeClr val="bg1"/>
                </a:solidFill>
                <a:latin typeface="Ringside Narrow" panose="02000500000000000000" pitchFamily="2" charset="0"/>
              </a:endParaRPr>
            </a:p>
          </p:txBody>
        </p:sp>
      </p:grpSp>
      <p:grpSp>
        <p:nvGrpSpPr>
          <p:cNvPr id="32" name="Group 31">
            <a:extLst>
              <a:ext uri="{FF2B5EF4-FFF2-40B4-BE49-F238E27FC236}">
                <a16:creationId xmlns:a16="http://schemas.microsoft.com/office/drawing/2014/main" id="{B39D1AA5-997B-5DF3-6110-E7349CDC9A1D}"/>
              </a:ext>
            </a:extLst>
          </p:cNvPr>
          <p:cNvGrpSpPr/>
          <p:nvPr/>
        </p:nvGrpSpPr>
        <p:grpSpPr>
          <a:xfrm>
            <a:off x="8089682" y="3182930"/>
            <a:ext cx="562493" cy="512232"/>
            <a:chOff x="7447074" y="5060255"/>
            <a:chExt cx="562493" cy="512232"/>
          </a:xfrm>
        </p:grpSpPr>
        <p:sp>
          <p:nvSpPr>
            <p:cNvPr id="33" name="Oval 32">
              <a:extLst>
                <a:ext uri="{FF2B5EF4-FFF2-40B4-BE49-F238E27FC236}">
                  <a16:creationId xmlns:a16="http://schemas.microsoft.com/office/drawing/2014/main" id="{24D960BC-30EA-3D21-4C2A-02491CBF3C94}"/>
                </a:ext>
              </a:extLst>
            </p:cNvPr>
            <p:cNvSpPr/>
            <p:nvPr/>
          </p:nvSpPr>
          <p:spPr>
            <a:xfrm>
              <a:off x="7447074" y="5060255"/>
              <a:ext cx="512232" cy="512232"/>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ingside Narrow Book" panose="02000500000000000000" pitchFamily="2" charset="0"/>
              </a:endParaRPr>
            </a:p>
          </p:txBody>
        </p:sp>
        <p:sp>
          <p:nvSpPr>
            <p:cNvPr id="34" name="Text Placeholder 4">
              <a:extLst>
                <a:ext uri="{FF2B5EF4-FFF2-40B4-BE49-F238E27FC236}">
                  <a16:creationId xmlns:a16="http://schemas.microsoft.com/office/drawing/2014/main" id="{498B62EE-1A33-8153-A386-AFEF86A1B338}"/>
                </a:ext>
              </a:extLst>
            </p:cNvPr>
            <p:cNvSpPr txBox="1">
              <a:spLocks/>
            </p:cNvSpPr>
            <p:nvPr/>
          </p:nvSpPr>
          <p:spPr>
            <a:xfrm>
              <a:off x="7497335" y="5162089"/>
              <a:ext cx="512232" cy="243196"/>
            </a:xfrm>
            <a:prstGeom prst="rect">
              <a:avLst/>
            </a:prstGeom>
          </p:spPr>
          <p:txBody>
            <a:bodyPr lIns="0"/>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Aft>
                  <a:spcPts val="900"/>
                </a:spcAft>
              </a:pPr>
              <a:r>
                <a:rPr lang="en-US" sz="1400" b="1" dirty="0">
                  <a:solidFill>
                    <a:schemeClr val="bg1"/>
                  </a:solidFill>
                  <a:latin typeface="Ringside Narrow" panose="02000500000000000000" pitchFamily="2" charset="0"/>
                </a:rPr>
                <a:t>68</a:t>
              </a:r>
              <a:endParaRPr lang="en-US" sz="1000" b="1" baseline="30000" dirty="0">
                <a:solidFill>
                  <a:schemeClr val="bg1"/>
                </a:solidFill>
                <a:latin typeface="Ringside Narrow" panose="02000500000000000000" pitchFamily="2" charset="0"/>
              </a:endParaRPr>
            </a:p>
          </p:txBody>
        </p:sp>
      </p:grpSp>
      <p:grpSp>
        <p:nvGrpSpPr>
          <p:cNvPr id="35" name="Group 34">
            <a:extLst>
              <a:ext uri="{FF2B5EF4-FFF2-40B4-BE49-F238E27FC236}">
                <a16:creationId xmlns:a16="http://schemas.microsoft.com/office/drawing/2014/main" id="{E3A28461-CF25-C495-AC93-1BD6817FD4B9}"/>
              </a:ext>
            </a:extLst>
          </p:cNvPr>
          <p:cNvGrpSpPr/>
          <p:nvPr/>
        </p:nvGrpSpPr>
        <p:grpSpPr>
          <a:xfrm>
            <a:off x="9312290" y="3182930"/>
            <a:ext cx="562493" cy="512232"/>
            <a:chOff x="7447074" y="5060255"/>
            <a:chExt cx="562493" cy="512232"/>
          </a:xfrm>
        </p:grpSpPr>
        <p:sp>
          <p:nvSpPr>
            <p:cNvPr id="36" name="Oval 35">
              <a:extLst>
                <a:ext uri="{FF2B5EF4-FFF2-40B4-BE49-F238E27FC236}">
                  <a16:creationId xmlns:a16="http://schemas.microsoft.com/office/drawing/2014/main" id="{8362E4B5-A849-8F72-161E-EC2AF1AF1948}"/>
                </a:ext>
              </a:extLst>
            </p:cNvPr>
            <p:cNvSpPr/>
            <p:nvPr/>
          </p:nvSpPr>
          <p:spPr>
            <a:xfrm>
              <a:off x="7447074" y="5060255"/>
              <a:ext cx="512232" cy="512232"/>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ingside Narrow Book" panose="02000500000000000000" pitchFamily="2" charset="0"/>
              </a:endParaRPr>
            </a:p>
          </p:txBody>
        </p:sp>
        <p:sp>
          <p:nvSpPr>
            <p:cNvPr id="37" name="Text Placeholder 4">
              <a:extLst>
                <a:ext uri="{FF2B5EF4-FFF2-40B4-BE49-F238E27FC236}">
                  <a16:creationId xmlns:a16="http://schemas.microsoft.com/office/drawing/2014/main" id="{135F264D-0C41-1320-CB44-41A96D83E446}"/>
                </a:ext>
              </a:extLst>
            </p:cNvPr>
            <p:cNvSpPr txBox="1">
              <a:spLocks/>
            </p:cNvSpPr>
            <p:nvPr/>
          </p:nvSpPr>
          <p:spPr>
            <a:xfrm>
              <a:off x="7497335" y="5162089"/>
              <a:ext cx="512232" cy="243196"/>
            </a:xfrm>
            <a:prstGeom prst="rect">
              <a:avLst/>
            </a:prstGeom>
          </p:spPr>
          <p:txBody>
            <a:bodyPr lIns="0"/>
            <a:lstStyle>
              <a:lvl1pPr marL="0" indent="0" algn="l" defTabSz="914400" rtl="0" eaLnBrk="1" latinLnBrk="0" hangingPunct="1">
                <a:lnSpc>
                  <a:spcPct val="100000"/>
                </a:lnSpc>
                <a:spcBef>
                  <a:spcPts val="900"/>
                </a:spcBef>
                <a:spcAft>
                  <a:spcPts val="300"/>
                </a:spcAft>
                <a:buFontTx/>
                <a:buNone/>
                <a:defRPr sz="2800" b="0" i="0" kern="1200">
                  <a:solidFill>
                    <a:schemeClr val="accent1"/>
                  </a:solidFill>
                  <a:latin typeface="Gill Sans Light" panose="020B0302020104020203" pitchFamily="34" charset="-79"/>
                  <a:ea typeface="+mn-ea"/>
                  <a:cs typeface="Gill Sans Light" panose="020B0302020104020203" pitchFamily="34" charset="-79"/>
                </a:defRPr>
              </a:lvl1pPr>
              <a:lvl2pPr marL="0" indent="0" algn="l" defTabSz="914400" rtl="0" eaLnBrk="1" latinLnBrk="0" hangingPunct="1">
                <a:lnSpc>
                  <a:spcPct val="100000"/>
                </a:lnSpc>
                <a:spcBef>
                  <a:spcPts val="600"/>
                </a:spcBef>
                <a:spcAft>
                  <a:spcPts val="300"/>
                </a:spcAft>
                <a:buClr>
                  <a:schemeClr val="bg1">
                    <a:lumMod val="65000"/>
                  </a:schemeClr>
                </a:buClr>
                <a:buSzPct val="120000"/>
                <a:buFont typeface="+mj-lt"/>
                <a:buNone/>
                <a:defRPr sz="1600" kern="1200">
                  <a:solidFill>
                    <a:schemeClr val="accent1"/>
                  </a:solidFill>
                  <a:latin typeface="+mn-lt"/>
                  <a:ea typeface="+mn-ea"/>
                  <a:cs typeface="+mn-cs"/>
                </a:defRPr>
              </a:lvl2pPr>
              <a:lvl3pPr marL="182880" indent="-182880" algn="l" defTabSz="914400" rtl="0" eaLnBrk="1" latinLnBrk="0" hangingPunct="1">
                <a:lnSpc>
                  <a:spcPct val="100000"/>
                </a:lnSpc>
                <a:spcBef>
                  <a:spcPts val="300"/>
                </a:spcBef>
                <a:spcAft>
                  <a:spcPts val="300"/>
                </a:spcAft>
                <a:buClr>
                  <a:schemeClr val="tx1"/>
                </a:buClr>
                <a:buSzPct val="100000"/>
                <a:buFont typeface="Arial" panose="020B0604020202020204" pitchFamily="34" charset="0"/>
                <a:buChar char="•"/>
                <a:tabLst/>
                <a:defRPr sz="1600" kern="1200">
                  <a:solidFill>
                    <a:schemeClr val="accent1"/>
                  </a:solidFill>
                  <a:latin typeface="+mn-lt"/>
                  <a:ea typeface="+mn-ea"/>
                  <a:cs typeface="+mn-cs"/>
                </a:defRPr>
              </a:lvl3pPr>
              <a:lvl4pPr marL="365760" indent="-182880" algn="l" defTabSz="914400" rtl="0" eaLnBrk="1" latinLnBrk="0" hangingPunct="1">
                <a:lnSpc>
                  <a:spcPct val="100000"/>
                </a:lnSpc>
                <a:spcBef>
                  <a:spcPts val="300"/>
                </a:spcBef>
                <a:spcAft>
                  <a:spcPts val="300"/>
                </a:spcAft>
                <a:buClr>
                  <a:schemeClr val="accent1"/>
                </a:buClr>
                <a:buFont typeface="Franklin Gothic Book" panose="020B0503020102020204" pitchFamily="34" charset="0"/>
                <a:buChar char="―"/>
                <a:tabLst/>
                <a:defRPr sz="1400" kern="1200">
                  <a:solidFill>
                    <a:schemeClr val="accent1"/>
                  </a:solidFill>
                  <a:latin typeface="+mn-lt"/>
                  <a:ea typeface="+mn-ea"/>
                  <a:cs typeface="+mn-cs"/>
                </a:defRPr>
              </a:lvl4pPr>
              <a:lvl5pPr marL="457200" indent="-146304" algn="l" defTabSz="914400" rtl="0" eaLnBrk="1" latinLnBrk="0" hangingPunct="1">
                <a:lnSpc>
                  <a:spcPct val="100000"/>
                </a:lnSpc>
                <a:spcBef>
                  <a:spcPts val="300"/>
                </a:spcBef>
                <a:spcAft>
                  <a:spcPts val="300"/>
                </a:spcAft>
                <a:buClr>
                  <a:schemeClr val="accent1"/>
                </a:buClr>
                <a:buFont typeface="Arial" panose="020B0604020202020204" pitchFamily="34" charset="0"/>
                <a:buChar char="•"/>
                <a:tabLst>
                  <a:tab pos="741363" algn="l"/>
                </a:tabLst>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spcAft>
                  <a:spcPts val="900"/>
                </a:spcAft>
              </a:pPr>
              <a:r>
                <a:rPr lang="en-US" sz="1400" b="1" dirty="0">
                  <a:solidFill>
                    <a:schemeClr val="bg1"/>
                  </a:solidFill>
                  <a:latin typeface="Ringside Narrow" panose="02000500000000000000" pitchFamily="2" charset="0"/>
                </a:rPr>
                <a:t>69</a:t>
              </a:r>
              <a:endParaRPr lang="en-US" sz="1000" b="1" baseline="30000" dirty="0">
                <a:solidFill>
                  <a:schemeClr val="bg1"/>
                </a:solidFill>
                <a:latin typeface="Ringside Narrow" panose="02000500000000000000" pitchFamily="2" charset="0"/>
              </a:endParaRPr>
            </a:p>
          </p:txBody>
        </p:sp>
      </p:grpSp>
      <p:sp>
        <p:nvSpPr>
          <p:cNvPr id="38" name="Triangle 37">
            <a:extLst>
              <a:ext uri="{FF2B5EF4-FFF2-40B4-BE49-F238E27FC236}">
                <a16:creationId xmlns:a16="http://schemas.microsoft.com/office/drawing/2014/main" id="{E001C2B3-E1A2-4670-DE73-9A49B7ACA5E1}"/>
              </a:ext>
            </a:extLst>
          </p:cNvPr>
          <p:cNvSpPr/>
          <p:nvPr/>
        </p:nvSpPr>
        <p:spPr>
          <a:xfrm rot="10800000">
            <a:off x="10631120" y="2725084"/>
            <a:ext cx="280831" cy="242096"/>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ingside Narrow Book" panose="02000500000000000000" pitchFamily="2" charset="0"/>
            </a:endParaRPr>
          </a:p>
        </p:txBody>
      </p:sp>
      <p:sp>
        <p:nvSpPr>
          <p:cNvPr id="39" name="Text Placeholder 8">
            <a:extLst>
              <a:ext uri="{FF2B5EF4-FFF2-40B4-BE49-F238E27FC236}">
                <a16:creationId xmlns:a16="http://schemas.microsoft.com/office/drawing/2014/main" id="{4F6B12C4-729C-3D4E-5C7E-17D68DC36D92}"/>
              </a:ext>
            </a:extLst>
          </p:cNvPr>
          <p:cNvSpPr txBox="1">
            <a:spLocks/>
          </p:cNvSpPr>
          <p:nvPr/>
        </p:nvSpPr>
        <p:spPr>
          <a:xfrm>
            <a:off x="9970730" y="1985986"/>
            <a:ext cx="1601611" cy="3224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tx2"/>
              </a:buClr>
              <a:buNone/>
            </a:pPr>
            <a:r>
              <a:rPr lang="en-US" sz="2000" b="1" dirty="0">
                <a:solidFill>
                  <a:schemeClr val="tx2"/>
                </a:solidFill>
                <a:latin typeface="Ringside Narrow" panose="02000500000000000000" pitchFamily="2" charset="0"/>
              </a:rPr>
              <a:t>Highest benefit</a:t>
            </a:r>
          </a:p>
        </p:txBody>
      </p:sp>
      <p:sp>
        <p:nvSpPr>
          <p:cNvPr id="40" name="Triangle 39">
            <a:extLst>
              <a:ext uri="{FF2B5EF4-FFF2-40B4-BE49-F238E27FC236}">
                <a16:creationId xmlns:a16="http://schemas.microsoft.com/office/drawing/2014/main" id="{842F9820-A23D-E8C9-3789-B83FC6266E2F}"/>
              </a:ext>
            </a:extLst>
          </p:cNvPr>
          <p:cNvSpPr/>
          <p:nvPr/>
        </p:nvSpPr>
        <p:spPr>
          <a:xfrm rot="10800000">
            <a:off x="5757138" y="2729676"/>
            <a:ext cx="280831" cy="242096"/>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ingside Narrow Book" panose="02000500000000000000" pitchFamily="2" charset="0"/>
            </a:endParaRPr>
          </a:p>
        </p:txBody>
      </p:sp>
      <p:sp>
        <p:nvSpPr>
          <p:cNvPr id="41" name="Text Placeholder 8">
            <a:extLst>
              <a:ext uri="{FF2B5EF4-FFF2-40B4-BE49-F238E27FC236}">
                <a16:creationId xmlns:a16="http://schemas.microsoft.com/office/drawing/2014/main" id="{AE7B90BF-C845-240C-8701-69A50FBCB39B}"/>
              </a:ext>
            </a:extLst>
          </p:cNvPr>
          <p:cNvSpPr txBox="1">
            <a:spLocks/>
          </p:cNvSpPr>
          <p:nvPr/>
        </p:nvSpPr>
        <p:spPr>
          <a:xfrm>
            <a:off x="4998352" y="2217915"/>
            <a:ext cx="3069645" cy="3224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tx2"/>
              </a:buClr>
              <a:buNone/>
            </a:pPr>
            <a:r>
              <a:rPr lang="en-US" sz="2000" b="1" dirty="0">
                <a:solidFill>
                  <a:schemeClr val="tx2"/>
                </a:solidFill>
                <a:latin typeface="Ringside Narrow" panose="02000500000000000000" pitchFamily="2" charset="0"/>
              </a:rPr>
              <a:t>Full retirement age* </a:t>
            </a:r>
          </a:p>
        </p:txBody>
      </p:sp>
      <p:sp>
        <p:nvSpPr>
          <p:cNvPr id="42" name="Triangle 41">
            <a:extLst>
              <a:ext uri="{FF2B5EF4-FFF2-40B4-BE49-F238E27FC236}">
                <a16:creationId xmlns:a16="http://schemas.microsoft.com/office/drawing/2014/main" id="{F06C74CD-D5AF-D31A-51BE-251F9238BC97}"/>
              </a:ext>
            </a:extLst>
          </p:cNvPr>
          <p:cNvSpPr/>
          <p:nvPr/>
        </p:nvSpPr>
        <p:spPr>
          <a:xfrm rot="10800000">
            <a:off x="6977257" y="2729676"/>
            <a:ext cx="280831" cy="242096"/>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ingside Narrow Book" panose="02000500000000000000" pitchFamily="2" charset="0"/>
            </a:endParaRPr>
          </a:p>
        </p:txBody>
      </p:sp>
      <p:sp>
        <p:nvSpPr>
          <p:cNvPr id="43" name="Triangle 42">
            <a:extLst>
              <a:ext uri="{FF2B5EF4-FFF2-40B4-BE49-F238E27FC236}">
                <a16:creationId xmlns:a16="http://schemas.microsoft.com/office/drawing/2014/main" id="{9EC14B87-58A9-7827-1B7D-996DB3A4E703}"/>
              </a:ext>
            </a:extLst>
          </p:cNvPr>
          <p:cNvSpPr/>
          <p:nvPr/>
        </p:nvSpPr>
        <p:spPr>
          <a:xfrm rot="10800000">
            <a:off x="908788" y="2732549"/>
            <a:ext cx="280831" cy="242096"/>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Ringside Narrow Book" panose="02000500000000000000" pitchFamily="2" charset="0"/>
            </a:endParaRPr>
          </a:p>
        </p:txBody>
      </p:sp>
      <p:sp>
        <p:nvSpPr>
          <p:cNvPr id="44" name="Text Placeholder 8">
            <a:extLst>
              <a:ext uri="{FF2B5EF4-FFF2-40B4-BE49-F238E27FC236}">
                <a16:creationId xmlns:a16="http://schemas.microsoft.com/office/drawing/2014/main" id="{D06D5A82-922B-F858-1D0F-CACE7EB3C400}"/>
              </a:ext>
            </a:extLst>
          </p:cNvPr>
          <p:cNvSpPr txBox="1">
            <a:spLocks/>
          </p:cNvSpPr>
          <p:nvPr/>
        </p:nvSpPr>
        <p:spPr>
          <a:xfrm>
            <a:off x="248398" y="2027799"/>
            <a:ext cx="1601611" cy="3224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tx2"/>
              </a:buClr>
              <a:buNone/>
            </a:pPr>
            <a:r>
              <a:rPr lang="en-US" sz="2000" b="1" dirty="0">
                <a:solidFill>
                  <a:schemeClr val="tx2"/>
                </a:solidFill>
                <a:latin typeface="Ringside Narrow" panose="02000500000000000000" pitchFamily="2" charset="0"/>
              </a:rPr>
              <a:t>Lowest benefit</a:t>
            </a:r>
          </a:p>
        </p:txBody>
      </p:sp>
      <p:sp>
        <p:nvSpPr>
          <p:cNvPr id="45" name="TextBox 44">
            <a:extLst>
              <a:ext uri="{FF2B5EF4-FFF2-40B4-BE49-F238E27FC236}">
                <a16:creationId xmlns:a16="http://schemas.microsoft.com/office/drawing/2014/main" id="{02E3AC4A-403B-5EC2-9266-86D1D072D2A0}"/>
              </a:ext>
            </a:extLst>
          </p:cNvPr>
          <p:cNvSpPr txBox="1"/>
          <p:nvPr/>
        </p:nvSpPr>
        <p:spPr>
          <a:xfrm>
            <a:off x="4504634" y="5102501"/>
            <a:ext cx="3404650" cy="400110"/>
          </a:xfrm>
          <a:prstGeom prst="rect">
            <a:avLst/>
          </a:prstGeom>
          <a:noFill/>
        </p:spPr>
        <p:txBody>
          <a:bodyPr wrap="none" rtlCol="0">
            <a:spAutoFit/>
          </a:bodyPr>
          <a:lstStyle/>
          <a:p>
            <a:pPr algn="ctr"/>
            <a:r>
              <a:rPr lang="en-US" sz="2000">
                <a:solidFill>
                  <a:schemeClr val="tx2"/>
                </a:solidFill>
                <a:latin typeface="Ringside Narrow Book" panose="02000500000000000000" pitchFamily="2" charset="0"/>
              </a:rPr>
              <a:t>Visit </a:t>
            </a:r>
            <a:r>
              <a:rPr lang="en-US" sz="2000" b="1">
                <a:solidFill>
                  <a:schemeClr val="tx2"/>
                </a:solidFill>
                <a:latin typeface="Ringside Narrow" panose="02000500000000000000" pitchFamily="2" charset="0"/>
              </a:rPr>
              <a:t>ssa.gov </a:t>
            </a:r>
            <a:r>
              <a:rPr lang="en-US" sz="2000">
                <a:solidFill>
                  <a:schemeClr val="tx2"/>
                </a:solidFill>
                <a:latin typeface="Ringside Narrow Book" panose="02000500000000000000" pitchFamily="2" charset="0"/>
              </a:rPr>
              <a:t>for your estimate.</a:t>
            </a:r>
          </a:p>
        </p:txBody>
      </p:sp>
      <p:sp>
        <p:nvSpPr>
          <p:cNvPr id="3" name="Text Placeholder 2">
            <a:extLst>
              <a:ext uri="{FF2B5EF4-FFF2-40B4-BE49-F238E27FC236}">
                <a16:creationId xmlns:a16="http://schemas.microsoft.com/office/drawing/2014/main" id="{62875DC9-D603-A971-928F-6903F80A7997}"/>
              </a:ext>
            </a:extLst>
          </p:cNvPr>
          <p:cNvSpPr txBox="1">
            <a:spLocks/>
          </p:cNvSpPr>
          <p:nvPr/>
        </p:nvSpPr>
        <p:spPr>
          <a:xfrm>
            <a:off x="350904" y="5395617"/>
            <a:ext cx="11193462" cy="865188"/>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800" b="0" i="0" kern="1200">
                <a:solidFill>
                  <a:schemeClr val="tx1"/>
                </a:solidFill>
                <a:latin typeface="Ringside Narrow Book"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This </a:t>
            </a:r>
            <a:r>
              <a:rPr lang="en-US" sz="800" dirty="0">
                <a:effectLst/>
                <a:latin typeface="Ringside Narrow Book" panose="02000500000000000000" pitchFamily="2" charset="0"/>
              </a:rPr>
              <a:t>example is hypothetical and for illustration only. </a:t>
            </a:r>
            <a:endParaRPr lang="en-US" dirty="0"/>
          </a:p>
          <a:p>
            <a:pPr>
              <a:spcBef>
                <a:spcPts val="0"/>
              </a:spcBef>
              <a:spcAft>
                <a:spcPts val="100"/>
              </a:spcAft>
            </a:pPr>
            <a:r>
              <a:rPr lang="en-US" dirty="0"/>
              <a:t>*Full retirement age is 66 for birth years between 1943 and 1954, then increases by two months for each birth year until 1959. Alaska, Colorado, Louisiana, Maine, Massachusetts, Nevada and Ohio may have different rules regarding Social Security and/or disability benefits for public employees.</a:t>
            </a:r>
          </a:p>
          <a:p>
            <a:pPr>
              <a:spcBef>
                <a:spcPts val="0"/>
              </a:spcBef>
              <a:spcAft>
                <a:spcPts val="100"/>
              </a:spcAft>
            </a:pPr>
            <a:r>
              <a:rPr lang="en-US" sz="100" dirty="0">
                <a:effectLst/>
                <a:latin typeface="Ringside Narrow Book" panose="02000500000000000000" pitchFamily="2" charset="0"/>
              </a:rPr>
              <a:t> </a:t>
            </a:r>
            <a:r>
              <a:rPr lang="en-US" dirty="0"/>
              <a:t>Sources: Social Security Administration, “When to Start Receiving Social Security Benefits,” Publication No. 05-10147, May 2024, </a:t>
            </a:r>
            <a:r>
              <a:rPr lang="en-US" dirty="0" err="1"/>
              <a:t>ssa.gov</a:t>
            </a:r>
            <a:r>
              <a:rPr lang="en-US" dirty="0"/>
              <a:t>/pubs/EN-05-10147.pdf; Social Security Administration, “Retirement Benefits,” Publication No. 05-10035, January 2024, </a:t>
            </a:r>
            <a:r>
              <a:rPr lang="en-US" dirty="0" err="1"/>
              <a:t>ssa.gov</a:t>
            </a:r>
            <a:r>
              <a:rPr lang="en-US" dirty="0"/>
              <a:t>/pubs/EN-05-10035.pdf.</a:t>
            </a:r>
          </a:p>
        </p:txBody>
      </p:sp>
    </p:spTree>
    <p:extLst>
      <p:ext uri="{BB962C8B-B14F-4D97-AF65-F5344CB8AC3E}">
        <p14:creationId xmlns:p14="http://schemas.microsoft.com/office/powerpoint/2010/main" val="281250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38" grpId="0" animBg="1"/>
      <p:bldP spid="39" grpId="0"/>
      <p:bldP spid="40" grpId="0" animBg="1"/>
      <p:bldP spid="41" grpId="0"/>
      <p:bldP spid="42" grpId="0" animBg="1"/>
      <p:bldP spid="43" grpId="0" animBg="1"/>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4808840-A88E-808D-2921-78F8B9F82F24}"/>
              </a:ext>
            </a:extLst>
          </p:cNvPr>
          <p:cNvSpPr>
            <a:spLocks noGrp="1"/>
          </p:cNvSpPr>
          <p:nvPr>
            <p:ph type="body" sz="quarter" idx="13"/>
          </p:nvPr>
        </p:nvSpPr>
        <p:spPr>
          <a:xfrm>
            <a:off x="475442" y="3273353"/>
            <a:ext cx="4899705" cy="393916"/>
          </a:xfrm>
        </p:spPr>
        <p:txBody>
          <a:bodyPr/>
          <a:lstStyle/>
          <a:p>
            <a:r>
              <a:rPr lang="en-US" sz="2000" spc="300" dirty="0">
                <a:solidFill>
                  <a:schemeClr val="tx2"/>
                </a:solidFill>
              </a:rPr>
              <a:t>CONSIDER THE</a:t>
            </a:r>
          </a:p>
        </p:txBody>
      </p:sp>
      <p:sp>
        <p:nvSpPr>
          <p:cNvPr id="5" name="Text Placeholder 4">
            <a:extLst>
              <a:ext uri="{FF2B5EF4-FFF2-40B4-BE49-F238E27FC236}">
                <a16:creationId xmlns:a16="http://schemas.microsoft.com/office/drawing/2014/main" id="{7DCDA420-7CEF-B165-031F-7EC12652086C}"/>
              </a:ext>
            </a:extLst>
          </p:cNvPr>
          <p:cNvSpPr>
            <a:spLocks noGrp="1"/>
          </p:cNvSpPr>
          <p:nvPr>
            <p:ph type="body" sz="quarter" idx="14"/>
          </p:nvPr>
        </p:nvSpPr>
        <p:spPr>
          <a:xfrm>
            <a:off x="477839" y="2408014"/>
            <a:ext cx="4053522" cy="527166"/>
          </a:xfrm>
        </p:spPr>
        <p:txBody>
          <a:bodyPr/>
          <a:lstStyle/>
          <a:p>
            <a:pPr marL="0" indent="0">
              <a:buNone/>
            </a:pPr>
            <a:r>
              <a:rPr lang="en-US" dirty="0"/>
              <a:t>The goal is to avoid having your money run out too soon.</a:t>
            </a:r>
            <a:endParaRPr lang="en-US" sz="1400" dirty="0"/>
          </a:p>
        </p:txBody>
      </p:sp>
      <p:sp>
        <p:nvSpPr>
          <p:cNvPr id="2" name="Text Placeholder 1">
            <a:extLst>
              <a:ext uri="{FF2B5EF4-FFF2-40B4-BE49-F238E27FC236}">
                <a16:creationId xmlns:a16="http://schemas.microsoft.com/office/drawing/2014/main" id="{7577B916-426E-8893-299B-21778394EF71}"/>
              </a:ext>
            </a:extLst>
          </p:cNvPr>
          <p:cNvSpPr>
            <a:spLocks noGrp="1"/>
          </p:cNvSpPr>
          <p:nvPr>
            <p:ph type="body" sz="quarter" idx="11"/>
          </p:nvPr>
        </p:nvSpPr>
        <p:spPr/>
        <p:txBody>
          <a:bodyPr/>
          <a:lstStyle/>
          <a:p>
            <a:r>
              <a:rPr lang="en-US" dirty="0"/>
              <a:t>Be careful with retirement plan withdrawals.</a:t>
            </a:r>
          </a:p>
        </p:txBody>
      </p:sp>
      <p:sp>
        <p:nvSpPr>
          <p:cNvPr id="7" name="TextBox 6">
            <a:extLst>
              <a:ext uri="{FF2B5EF4-FFF2-40B4-BE49-F238E27FC236}">
                <a16:creationId xmlns:a16="http://schemas.microsoft.com/office/drawing/2014/main" id="{E676B84B-E517-51BB-BC44-DC6FCC367D50}"/>
              </a:ext>
            </a:extLst>
          </p:cNvPr>
          <p:cNvSpPr txBox="1"/>
          <p:nvPr/>
        </p:nvSpPr>
        <p:spPr>
          <a:xfrm>
            <a:off x="477838" y="3634072"/>
            <a:ext cx="3457998" cy="1323439"/>
          </a:xfrm>
          <a:prstGeom prst="rect">
            <a:avLst/>
          </a:prstGeom>
          <a:noFill/>
        </p:spPr>
        <p:txBody>
          <a:bodyPr wrap="none" rtlCol="0">
            <a:spAutoFit/>
          </a:bodyPr>
          <a:lstStyle/>
          <a:p>
            <a:r>
              <a:rPr lang="en-US" sz="8000" b="1">
                <a:latin typeface="TIAA Challenger Black" pitchFamily="2" charset="77"/>
              </a:rPr>
              <a:t>4% rule</a:t>
            </a:r>
          </a:p>
        </p:txBody>
      </p:sp>
      <p:sp>
        <p:nvSpPr>
          <p:cNvPr id="10" name="Text Placeholder 1">
            <a:extLst>
              <a:ext uri="{FF2B5EF4-FFF2-40B4-BE49-F238E27FC236}">
                <a16:creationId xmlns:a16="http://schemas.microsoft.com/office/drawing/2014/main" id="{B3CBB0D4-2651-F86D-287B-7D6816B39807}"/>
              </a:ext>
            </a:extLst>
          </p:cNvPr>
          <p:cNvSpPr txBox="1">
            <a:spLocks/>
          </p:cNvSpPr>
          <p:nvPr/>
        </p:nvSpPr>
        <p:spPr>
          <a:xfrm>
            <a:off x="6814459" y="2585904"/>
            <a:ext cx="4717141" cy="843096"/>
          </a:xfrm>
          <a:prstGeom prst="rect">
            <a:avLst/>
          </a:prstGeom>
        </p:spPr>
        <p:txBody>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600" b="0" i="0" kern="1200">
                <a:solidFill>
                  <a:schemeClr val="tx1"/>
                </a:solidFill>
                <a:latin typeface="Ringside Narrow Book"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accent4"/>
                </a:solidFill>
                <a:latin typeface="Ringside Narrow" panose="02000500000000000000" pitchFamily="2" charset="0"/>
              </a:rPr>
              <a:t>Remember </a:t>
            </a:r>
            <a:br>
              <a:rPr lang="en-US" sz="2800" b="1" dirty="0">
                <a:solidFill>
                  <a:schemeClr val="accent4"/>
                </a:solidFill>
                <a:latin typeface="Ringside Narrow" panose="02000500000000000000" pitchFamily="2" charset="0"/>
              </a:rPr>
            </a:br>
            <a:r>
              <a:rPr lang="en-US" sz="2800" b="1" dirty="0">
                <a:solidFill>
                  <a:schemeClr val="accent4"/>
                </a:solidFill>
                <a:latin typeface="Ringside Narrow" panose="02000500000000000000" pitchFamily="2" charset="0"/>
              </a:rPr>
              <a:t>required minimum distributions (RMDs) </a:t>
            </a:r>
            <a:endParaRPr lang="en-US" sz="2400" b="1" dirty="0">
              <a:solidFill>
                <a:schemeClr val="accent4"/>
              </a:solidFill>
              <a:latin typeface="Ringside Narrow" panose="02000500000000000000" pitchFamily="2" charset="0"/>
            </a:endParaRPr>
          </a:p>
        </p:txBody>
      </p:sp>
      <p:sp>
        <p:nvSpPr>
          <p:cNvPr id="11" name="Text Placeholder 1">
            <a:extLst>
              <a:ext uri="{FF2B5EF4-FFF2-40B4-BE49-F238E27FC236}">
                <a16:creationId xmlns:a16="http://schemas.microsoft.com/office/drawing/2014/main" id="{5A837FE9-D97B-E424-D99D-561993E2A286}"/>
              </a:ext>
            </a:extLst>
          </p:cNvPr>
          <p:cNvSpPr txBox="1">
            <a:spLocks/>
          </p:cNvSpPr>
          <p:nvPr/>
        </p:nvSpPr>
        <p:spPr>
          <a:xfrm>
            <a:off x="6814459" y="4085677"/>
            <a:ext cx="3243941" cy="582678"/>
          </a:xfrm>
          <a:prstGeom prst="rect">
            <a:avLst/>
          </a:prstGeom>
        </p:spPr>
        <p:txBody>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600" b="0" i="0" kern="1200">
                <a:solidFill>
                  <a:schemeClr val="tx1"/>
                </a:solidFill>
                <a:latin typeface="Ringside Narrow Book"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rPr>
              <a:t>Required withdrawals from your retirement accounts start at age 73</a:t>
            </a:r>
          </a:p>
        </p:txBody>
      </p:sp>
      <p:pic>
        <p:nvPicPr>
          <p:cNvPr id="6" name="Graphic 5">
            <a:extLst>
              <a:ext uri="{FF2B5EF4-FFF2-40B4-BE49-F238E27FC236}">
                <a16:creationId xmlns:a16="http://schemas.microsoft.com/office/drawing/2014/main" id="{4D1C135E-B735-CB38-1D7A-48101BB0E64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895532" y="1233434"/>
            <a:ext cx="1174580" cy="1174580"/>
          </a:xfrm>
          <a:prstGeom prst="rect">
            <a:avLst/>
          </a:prstGeom>
        </p:spPr>
      </p:pic>
      <p:sp>
        <p:nvSpPr>
          <p:cNvPr id="12" name="Text Placeholder 2">
            <a:extLst>
              <a:ext uri="{FF2B5EF4-FFF2-40B4-BE49-F238E27FC236}">
                <a16:creationId xmlns:a16="http://schemas.microsoft.com/office/drawing/2014/main" id="{DEC2BEAC-ADA8-00D1-076F-76B64188D5C3}"/>
              </a:ext>
            </a:extLst>
          </p:cNvPr>
          <p:cNvSpPr txBox="1">
            <a:spLocks/>
          </p:cNvSpPr>
          <p:nvPr/>
        </p:nvSpPr>
        <p:spPr>
          <a:xfrm>
            <a:off x="350904" y="5395617"/>
            <a:ext cx="11193462" cy="865188"/>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800" b="0" i="0" kern="1200">
                <a:solidFill>
                  <a:schemeClr val="tx1"/>
                </a:solidFill>
                <a:latin typeface="Ringside Narrow Book"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00"/>
              </a:spcAft>
            </a:pPr>
            <a:r>
              <a:rPr lang="en-US" dirty="0">
                <a:solidFill>
                  <a:srgbClr val="041459"/>
                </a:solidFill>
                <a:effectLst/>
              </a:rPr>
              <a:t>Withdrawals prior to age 59</a:t>
            </a:r>
            <a:r>
              <a:rPr lang="en-US" dirty="0">
                <a:solidFill>
                  <a:srgbClr val="333333"/>
                </a:solidFill>
                <a:effectLst/>
                <a:ea typeface="Calibri" panose="020F0502020204030204" pitchFamily="34" charset="0"/>
              </a:rPr>
              <a:t>½</a:t>
            </a:r>
            <a:r>
              <a:rPr lang="en-US" dirty="0">
                <a:solidFill>
                  <a:srgbClr val="041459"/>
                </a:solidFill>
                <a:effectLst/>
              </a:rPr>
              <a:t> may be subject to a 10% federal tax penalty, in addition to ordinary income tax.</a:t>
            </a:r>
          </a:p>
          <a:p>
            <a:pPr>
              <a:spcBef>
                <a:spcPts val="0"/>
              </a:spcBef>
              <a:spcAft>
                <a:spcPts val="100"/>
              </a:spcAft>
            </a:pPr>
            <a:r>
              <a:rPr lang="en-US" sz="800" dirty="0">
                <a:effectLst/>
                <a:latin typeface="Ringside Narrow Book" panose="02000500000000000000" pitchFamily="2" charset="0"/>
              </a:rPr>
              <a:t>The TIAA group of companies does not provide legal or tax advice. Please consult your legal or tax advisor.</a:t>
            </a:r>
          </a:p>
        </p:txBody>
      </p:sp>
    </p:spTree>
    <p:extLst>
      <p:ext uri="{BB962C8B-B14F-4D97-AF65-F5344CB8AC3E}">
        <p14:creationId xmlns:p14="http://schemas.microsoft.com/office/powerpoint/2010/main" val="75265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svg="http://schemas.microsoft.com/office/drawing/2016/SVG/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DDCB3F-52C1-8804-9B37-34A0EB4B3ABB}"/>
              </a:ext>
            </a:extLst>
          </p:cNvPr>
          <p:cNvSpPr>
            <a:spLocks noGrp="1"/>
          </p:cNvSpPr>
          <p:nvPr>
            <p:ph type="body" sz="quarter" idx="11"/>
          </p:nvPr>
        </p:nvSpPr>
        <p:spPr/>
        <p:txBody>
          <a:bodyPr/>
          <a:lstStyle/>
          <a:p>
            <a:r>
              <a:rPr lang="en-US" dirty="0"/>
              <a:t>Annuities can cover beneficiaries too.</a:t>
            </a:r>
          </a:p>
        </p:txBody>
      </p:sp>
      <p:sp>
        <p:nvSpPr>
          <p:cNvPr id="17" name="Text Placeholder 16">
            <a:extLst>
              <a:ext uri="{FF2B5EF4-FFF2-40B4-BE49-F238E27FC236}">
                <a16:creationId xmlns:a16="http://schemas.microsoft.com/office/drawing/2014/main" id="{B2173493-2181-AD72-4F24-401E4324F32F}"/>
              </a:ext>
            </a:extLst>
          </p:cNvPr>
          <p:cNvSpPr>
            <a:spLocks noGrp="1"/>
          </p:cNvSpPr>
          <p:nvPr>
            <p:ph type="body" sz="quarter" idx="12"/>
          </p:nvPr>
        </p:nvSpPr>
        <p:spPr/>
        <p:txBody>
          <a:bodyPr/>
          <a:lstStyle/>
          <a:p>
            <a:r>
              <a:rPr lang="en-US" sz="2400" dirty="0">
                <a:solidFill>
                  <a:schemeClr val="accent4"/>
                </a:solidFill>
              </a:rPr>
              <a:t>Only you</a:t>
            </a:r>
          </a:p>
        </p:txBody>
      </p:sp>
      <p:sp>
        <p:nvSpPr>
          <p:cNvPr id="18" name="Text Placeholder 17">
            <a:extLst>
              <a:ext uri="{FF2B5EF4-FFF2-40B4-BE49-F238E27FC236}">
                <a16:creationId xmlns:a16="http://schemas.microsoft.com/office/drawing/2014/main" id="{933F7A9E-B05A-71D2-70C4-752A50D94139}"/>
              </a:ext>
            </a:extLst>
          </p:cNvPr>
          <p:cNvSpPr>
            <a:spLocks noGrp="1"/>
          </p:cNvSpPr>
          <p:nvPr>
            <p:ph type="body" sz="quarter" idx="13"/>
          </p:nvPr>
        </p:nvSpPr>
        <p:spPr>
          <a:xfrm>
            <a:off x="1199916" y="4735889"/>
            <a:ext cx="2284964" cy="714452"/>
          </a:xfrm>
        </p:spPr>
        <p:txBody>
          <a:bodyPr/>
          <a:lstStyle/>
          <a:p>
            <a:r>
              <a:rPr lang="en-US" dirty="0"/>
              <a:t>Payments end when you pass away.</a:t>
            </a:r>
          </a:p>
        </p:txBody>
      </p:sp>
      <p:sp>
        <p:nvSpPr>
          <p:cNvPr id="19" name="Text Placeholder 18">
            <a:extLst>
              <a:ext uri="{FF2B5EF4-FFF2-40B4-BE49-F238E27FC236}">
                <a16:creationId xmlns:a16="http://schemas.microsoft.com/office/drawing/2014/main" id="{44382CB7-5E9F-EFC9-89FF-B2426C78D078}"/>
              </a:ext>
            </a:extLst>
          </p:cNvPr>
          <p:cNvSpPr>
            <a:spLocks noGrp="1"/>
          </p:cNvSpPr>
          <p:nvPr>
            <p:ph type="body" sz="quarter" idx="14"/>
          </p:nvPr>
        </p:nvSpPr>
        <p:spPr/>
        <p:txBody>
          <a:bodyPr/>
          <a:lstStyle/>
          <a:p>
            <a:r>
              <a:rPr lang="en-US" sz="2400" dirty="0">
                <a:solidFill>
                  <a:schemeClr val="accent4"/>
                </a:solidFill>
              </a:rPr>
              <a:t>You and a spouse </a:t>
            </a:r>
            <a:br>
              <a:rPr lang="en-US" sz="2400" dirty="0">
                <a:solidFill>
                  <a:schemeClr val="accent4"/>
                </a:solidFill>
              </a:rPr>
            </a:br>
            <a:r>
              <a:rPr lang="en-US" sz="2400" dirty="0">
                <a:solidFill>
                  <a:schemeClr val="accent4"/>
                </a:solidFill>
              </a:rPr>
              <a:t>or partner</a:t>
            </a:r>
          </a:p>
        </p:txBody>
      </p:sp>
      <p:sp>
        <p:nvSpPr>
          <p:cNvPr id="20" name="Text Placeholder 19">
            <a:extLst>
              <a:ext uri="{FF2B5EF4-FFF2-40B4-BE49-F238E27FC236}">
                <a16:creationId xmlns:a16="http://schemas.microsoft.com/office/drawing/2014/main" id="{9960BF3C-C7C8-2107-EB77-428DFD6D318A}"/>
              </a:ext>
            </a:extLst>
          </p:cNvPr>
          <p:cNvSpPr>
            <a:spLocks noGrp="1"/>
          </p:cNvSpPr>
          <p:nvPr>
            <p:ph type="body" sz="quarter" idx="15"/>
          </p:nvPr>
        </p:nvSpPr>
        <p:spPr>
          <a:xfrm>
            <a:off x="4347364" y="4743919"/>
            <a:ext cx="3143902" cy="1241512"/>
          </a:xfrm>
        </p:spPr>
        <p:txBody>
          <a:bodyPr/>
          <a:lstStyle/>
          <a:p>
            <a:r>
              <a:rPr lang="en-US" sz="1800" dirty="0">
                <a:latin typeface="Ringside Narrow Book" panose="02000500000000000000" pitchFamily="2" charset="0"/>
              </a:rPr>
              <a:t>Payments end when you both have passed away.</a:t>
            </a:r>
            <a:r>
              <a:rPr lang="en-US" sz="1800" baseline="30000" dirty="0">
                <a:latin typeface="Ringside Narrow Book" panose="02000500000000000000" pitchFamily="2" charset="0"/>
              </a:rPr>
              <a:t>1</a:t>
            </a:r>
          </a:p>
          <a:p>
            <a:endParaRPr lang="en-US" dirty="0"/>
          </a:p>
        </p:txBody>
      </p:sp>
      <p:sp>
        <p:nvSpPr>
          <p:cNvPr id="21" name="Text Placeholder 20">
            <a:extLst>
              <a:ext uri="{FF2B5EF4-FFF2-40B4-BE49-F238E27FC236}">
                <a16:creationId xmlns:a16="http://schemas.microsoft.com/office/drawing/2014/main" id="{7695584A-A316-5710-3C73-AC47FB6F8553}"/>
              </a:ext>
            </a:extLst>
          </p:cNvPr>
          <p:cNvSpPr>
            <a:spLocks noGrp="1"/>
          </p:cNvSpPr>
          <p:nvPr>
            <p:ph type="body" sz="quarter" idx="16"/>
          </p:nvPr>
        </p:nvSpPr>
        <p:spPr/>
        <p:txBody>
          <a:bodyPr/>
          <a:lstStyle/>
          <a:p>
            <a:r>
              <a:rPr lang="en-US" sz="2400" dirty="0">
                <a:solidFill>
                  <a:schemeClr val="accent4"/>
                </a:solidFill>
              </a:rPr>
              <a:t>You and other beneficiaries</a:t>
            </a:r>
          </a:p>
        </p:txBody>
      </p:sp>
      <p:sp>
        <p:nvSpPr>
          <p:cNvPr id="22" name="Text Placeholder 21">
            <a:extLst>
              <a:ext uri="{FF2B5EF4-FFF2-40B4-BE49-F238E27FC236}">
                <a16:creationId xmlns:a16="http://schemas.microsoft.com/office/drawing/2014/main" id="{5FF14C59-BEF5-4AEE-2C06-F80B91BB3144}"/>
              </a:ext>
            </a:extLst>
          </p:cNvPr>
          <p:cNvSpPr>
            <a:spLocks noGrp="1"/>
          </p:cNvSpPr>
          <p:nvPr>
            <p:ph type="body" sz="quarter" idx="17"/>
          </p:nvPr>
        </p:nvSpPr>
        <p:spPr>
          <a:xfrm>
            <a:off x="7680553" y="4735889"/>
            <a:ext cx="3442218" cy="865189"/>
          </a:xfrm>
        </p:spPr>
        <p:txBody>
          <a:bodyPr/>
          <a:lstStyle/>
          <a:p>
            <a:r>
              <a:rPr lang="en-US" sz="1800" dirty="0">
                <a:latin typeface="Ringside Narrow Book" panose="02000500000000000000" pitchFamily="2" charset="0"/>
              </a:rPr>
              <a:t>Beneficiaries receive payments for the rest of the guaranteed period.</a:t>
            </a:r>
            <a:r>
              <a:rPr lang="en-US" sz="1800" baseline="30000" dirty="0">
                <a:latin typeface="Ringside Narrow Book" panose="02000500000000000000" pitchFamily="2" charset="0"/>
              </a:rPr>
              <a:t>2</a:t>
            </a:r>
          </a:p>
        </p:txBody>
      </p:sp>
      <p:sp>
        <p:nvSpPr>
          <p:cNvPr id="23" name="Text Placeholder 22">
            <a:extLst>
              <a:ext uri="{FF2B5EF4-FFF2-40B4-BE49-F238E27FC236}">
                <a16:creationId xmlns:a16="http://schemas.microsoft.com/office/drawing/2014/main" id="{45D1947C-7717-5FF9-9B74-792C3EB2CF64}"/>
              </a:ext>
            </a:extLst>
          </p:cNvPr>
          <p:cNvSpPr>
            <a:spLocks noGrp="1"/>
          </p:cNvSpPr>
          <p:nvPr>
            <p:ph type="body" sz="quarter" idx="18"/>
          </p:nvPr>
        </p:nvSpPr>
        <p:spPr>
          <a:xfrm>
            <a:off x="350904" y="5395334"/>
            <a:ext cx="11193462" cy="865188"/>
          </a:xfrm>
        </p:spPr>
        <p:txBody>
          <a:bodyPr/>
          <a:lstStyle/>
          <a:p>
            <a:pPr marR="464184">
              <a:spcBef>
                <a:spcPts val="0"/>
              </a:spcBef>
              <a:spcAft>
                <a:spcPts val="100"/>
              </a:spcAft>
            </a:pPr>
            <a:r>
              <a:rPr lang="en-US" sz="800" dirty="0">
                <a:latin typeface="Ringside Narrow Book" panose="02000500000000000000" pitchFamily="2" charset="0"/>
              </a:rPr>
              <a:t>Converting some or all of your savings to income benefits (referred to as “annuitization”) is a permanent decision. Once income benefit payments have begun, you are unable to change to another option. </a:t>
            </a:r>
          </a:p>
          <a:p>
            <a:pPr marL="137160" marR="464184" indent="-137160">
              <a:spcBef>
                <a:spcPts val="0"/>
              </a:spcBef>
              <a:spcAft>
                <a:spcPts val="100"/>
              </a:spcAft>
              <a:buFont typeface="+mj-lt"/>
              <a:buAutoNum type="arabicPeriod"/>
            </a:pPr>
            <a:r>
              <a:rPr lang="en-US" sz="800" dirty="0">
                <a:latin typeface="Ringside Narrow Book" panose="02000500000000000000" pitchFamily="2" charset="0"/>
              </a:rPr>
              <a:t>You can choose from several income amounts. If the </a:t>
            </a:r>
            <a:r>
              <a:rPr lang="en-US" sz="800" dirty="0" err="1">
                <a:latin typeface="Ringside Narrow Book" panose="02000500000000000000" pitchFamily="2" charset="0"/>
              </a:rPr>
              <a:t>nonspousal</a:t>
            </a:r>
            <a:r>
              <a:rPr lang="en-US" sz="800" dirty="0">
                <a:latin typeface="Ringside Narrow Book" panose="02000500000000000000" pitchFamily="2" charset="0"/>
              </a:rPr>
              <a:t> joint annuitant is more than 10 years younger than you, an annuity for two lives is not available.</a:t>
            </a:r>
          </a:p>
          <a:p>
            <a:pPr marL="137160" marR="464184" indent="-137160">
              <a:spcBef>
                <a:spcPts val="0"/>
              </a:spcBef>
              <a:spcAft>
                <a:spcPts val="100"/>
              </a:spcAft>
              <a:buFont typeface="+mj-lt"/>
              <a:buAutoNum type="arabicPeriod"/>
            </a:pPr>
            <a:r>
              <a:rPr lang="en-US" sz="800" dirty="0">
                <a:latin typeface="Ringside Narrow Book" panose="02000500000000000000" pitchFamily="2" charset="0"/>
              </a:rPr>
              <a:t>Time frames include 10, 15 and 20 years. Because you’re adding guarantees, the monthly payment amount would be lower with these options.</a:t>
            </a:r>
          </a:p>
        </p:txBody>
      </p:sp>
      <p:sp>
        <p:nvSpPr>
          <p:cNvPr id="16" name="TextBox 15">
            <a:extLst>
              <a:ext uri="{FF2B5EF4-FFF2-40B4-BE49-F238E27FC236}">
                <a16:creationId xmlns:a16="http://schemas.microsoft.com/office/drawing/2014/main" id="{E302C843-1630-954C-8D97-7019D707B3F8}"/>
              </a:ext>
            </a:extLst>
          </p:cNvPr>
          <p:cNvSpPr txBox="1"/>
          <p:nvPr/>
        </p:nvSpPr>
        <p:spPr>
          <a:xfrm>
            <a:off x="478447" y="1190752"/>
            <a:ext cx="9376753" cy="646331"/>
          </a:xfrm>
          <a:prstGeom prst="rect">
            <a:avLst/>
          </a:prstGeom>
          <a:noFill/>
        </p:spPr>
        <p:txBody>
          <a:bodyPr wrap="square" rtlCol="0">
            <a:spAutoFit/>
          </a:bodyPr>
          <a:lstStyle/>
          <a:p>
            <a:r>
              <a:rPr lang="en-US" sz="1800" b="0" dirty="0">
                <a:latin typeface="Ringside Narrow Book" panose="02000500000000000000" pitchFamily="2" charset="0"/>
              </a:rPr>
              <a:t>When you decide to convert your annuity savings to retirement income, you may be able to extend those payments to others </a:t>
            </a:r>
            <a:r>
              <a:rPr lang="en-US" dirty="0">
                <a:latin typeface="Ringside Narrow Book" panose="02000500000000000000" pitchFamily="2" charset="0"/>
              </a:rPr>
              <a:t>when</a:t>
            </a:r>
            <a:r>
              <a:rPr lang="en-US" sz="1800" b="0" dirty="0">
                <a:latin typeface="Ringside Narrow Book" panose="02000500000000000000" pitchFamily="2" charset="0"/>
              </a:rPr>
              <a:t> you pass away. </a:t>
            </a:r>
            <a:endParaRPr lang="en-US" dirty="0"/>
          </a:p>
        </p:txBody>
      </p:sp>
      <p:pic>
        <p:nvPicPr>
          <p:cNvPr id="26" name="Graphic 25">
            <a:extLst>
              <a:ext uri="{FF2B5EF4-FFF2-40B4-BE49-F238E27FC236}">
                <a16:creationId xmlns:a16="http://schemas.microsoft.com/office/drawing/2014/main" id="{74479919-A94A-5D16-ED93-7D1A1B7F306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852683" y="2331043"/>
            <a:ext cx="1097958" cy="1097958"/>
          </a:xfrm>
          <a:prstGeom prst="rect">
            <a:avLst/>
          </a:prstGeom>
        </p:spPr>
      </p:pic>
      <p:pic>
        <p:nvPicPr>
          <p:cNvPr id="27" name="Graphic 26">
            <a:extLst>
              <a:ext uri="{FF2B5EF4-FFF2-40B4-BE49-F238E27FC236}">
                <a16:creationId xmlns:a16="http://schemas.microsoft.com/office/drawing/2014/main" id="{C1F8878C-492E-DD74-5FD3-F83865F2BAB5}"/>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5353984" y="2331044"/>
            <a:ext cx="1097958" cy="1097958"/>
          </a:xfrm>
          <a:prstGeom prst="rect">
            <a:avLst/>
          </a:prstGeom>
        </p:spPr>
      </p:pic>
      <p:pic>
        <p:nvPicPr>
          <p:cNvPr id="28" name="Picture 27">
            <a:extLst>
              <a:ext uri="{FF2B5EF4-FFF2-40B4-BE49-F238E27FC236}">
                <a16:creationId xmlns:a16="http://schemas.microsoft.com/office/drawing/2014/main" id="{A6A9AAC1-0F08-9D06-1CC8-0A7C8A610DC2}"/>
              </a:ext>
            </a:extLst>
          </p:cNvPr>
          <p:cNvPicPr>
            <a:picLocks noChangeAspect="1"/>
          </p:cNvPicPr>
          <p:nvPr/>
        </p:nvPicPr>
        <p:blipFill>
          <a:blip r:embed="rId7"/>
          <a:stretch>
            <a:fillRect/>
          </a:stretch>
        </p:blipFill>
        <p:spPr>
          <a:xfrm>
            <a:off x="2012198" y="2383824"/>
            <a:ext cx="660400" cy="914400"/>
          </a:xfrm>
          <a:prstGeom prst="rect">
            <a:avLst/>
          </a:prstGeom>
        </p:spPr>
      </p:pic>
    </p:spTree>
    <p:extLst>
      <p:ext uri="{BB962C8B-B14F-4D97-AF65-F5344CB8AC3E}">
        <p14:creationId xmlns:p14="http://schemas.microsoft.com/office/powerpoint/2010/main" val="325036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svg="http://schemas.microsoft.com/office/drawing/2016/SVG/main" xmlns:a14="http://schemas.microsoft.com/office/drawing/2010/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4819346-2303-F5F1-CD4B-173384D73AAA}"/>
              </a:ext>
            </a:extLst>
          </p:cNvPr>
          <p:cNvSpPr>
            <a:spLocks noGrp="1"/>
          </p:cNvSpPr>
          <p:nvPr>
            <p:ph type="body" sz="quarter" idx="16"/>
          </p:nvPr>
        </p:nvSpPr>
        <p:spPr>
          <a:xfrm>
            <a:off x="8696325" y="2345716"/>
            <a:ext cx="2928938" cy="1952742"/>
          </a:xfrm>
        </p:spPr>
        <p:txBody>
          <a:bodyPr/>
          <a:lstStyle/>
          <a:p>
            <a:pPr marL="119063" indent="-111125"/>
            <a:r>
              <a:rPr lang="en-US"/>
              <a:t>“I can’t change the direction of the wind, but I can adjust my sails to always reach my destination.”</a:t>
            </a:r>
          </a:p>
        </p:txBody>
      </p:sp>
      <p:sp>
        <p:nvSpPr>
          <p:cNvPr id="9" name="Text Placeholder 8">
            <a:extLst>
              <a:ext uri="{FF2B5EF4-FFF2-40B4-BE49-F238E27FC236}">
                <a16:creationId xmlns:a16="http://schemas.microsoft.com/office/drawing/2014/main" id="{B28D2044-BA91-F26A-BD58-060015A44E99}"/>
              </a:ext>
            </a:extLst>
          </p:cNvPr>
          <p:cNvSpPr>
            <a:spLocks noGrp="1"/>
          </p:cNvSpPr>
          <p:nvPr>
            <p:ph type="body" sz="quarter" idx="17"/>
          </p:nvPr>
        </p:nvSpPr>
        <p:spPr>
          <a:xfrm>
            <a:off x="9440863" y="4547310"/>
            <a:ext cx="2355850" cy="446088"/>
          </a:xfrm>
        </p:spPr>
        <p:txBody>
          <a:bodyPr/>
          <a:lstStyle/>
          <a:p>
            <a:r>
              <a:rPr lang="en-US"/>
              <a:t>– Jimmy Dean</a:t>
            </a:r>
          </a:p>
        </p:txBody>
      </p:sp>
      <p:sp>
        <p:nvSpPr>
          <p:cNvPr id="4" name="Text Placeholder 3">
            <a:extLst>
              <a:ext uri="{FF2B5EF4-FFF2-40B4-BE49-F238E27FC236}">
                <a16:creationId xmlns:a16="http://schemas.microsoft.com/office/drawing/2014/main" id="{16AE4A00-8238-B4BB-5473-EA4BEB48083F}"/>
              </a:ext>
            </a:extLst>
          </p:cNvPr>
          <p:cNvSpPr>
            <a:spLocks noGrp="1"/>
          </p:cNvSpPr>
          <p:nvPr>
            <p:ph type="body" sz="quarter" idx="11"/>
          </p:nvPr>
        </p:nvSpPr>
        <p:spPr>
          <a:prstGeom prst="rect">
            <a:avLst/>
          </a:prstGeom>
        </p:spPr>
        <p:txBody>
          <a:bodyPr/>
          <a:lstStyle/>
          <a:p>
            <a:pPr marL="0" indent="0">
              <a:buNone/>
            </a:pPr>
            <a:r>
              <a:rPr lang="en-US" sz="3200" dirty="0">
                <a:latin typeface="TIAA Challenger Semibold" pitchFamily="2" charset="77"/>
              </a:rPr>
              <a:t>Understand your income.</a:t>
            </a:r>
          </a:p>
        </p:txBody>
      </p:sp>
      <p:sp>
        <p:nvSpPr>
          <p:cNvPr id="5" name="Text Placeholder 4">
            <a:extLst>
              <a:ext uri="{FF2B5EF4-FFF2-40B4-BE49-F238E27FC236}">
                <a16:creationId xmlns:a16="http://schemas.microsoft.com/office/drawing/2014/main" id="{CE34A4BB-25F0-3339-8F82-1621202C98E1}"/>
              </a:ext>
            </a:extLst>
          </p:cNvPr>
          <p:cNvSpPr>
            <a:spLocks noGrp="1"/>
          </p:cNvSpPr>
          <p:nvPr>
            <p:ph type="body" sz="quarter" idx="12"/>
          </p:nvPr>
        </p:nvSpPr>
        <p:spPr>
          <a:prstGeom prst="rect">
            <a:avLst/>
          </a:prstGeom>
        </p:spPr>
        <p:txBody>
          <a:bodyPr/>
          <a:lstStyle/>
          <a:p>
            <a:pPr marL="0" indent="0">
              <a:buNone/>
            </a:pPr>
            <a:r>
              <a:rPr lang="en-US" sz="3200" dirty="0">
                <a:latin typeface="TIAA Challenger Semibold" pitchFamily="2" charset="77"/>
              </a:rPr>
              <a:t>Create an income strategy.</a:t>
            </a:r>
          </a:p>
        </p:txBody>
      </p:sp>
      <p:sp>
        <p:nvSpPr>
          <p:cNvPr id="6" name="Text Placeholder 5">
            <a:extLst>
              <a:ext uri="{FF2B5EF4-FFF2-40B4-BE49-F238E27FC236}">
                <a16:creationId xmlns:a16="http://schemas.microsoft.com/office/drawing/2014/main" id="{01216CCD-72AC-B600-F78F-8227C1A839DC}"/>
              </a:ext>
            </a:extLst>
          </p:cNvPr>
          <p:cNvSpPr>
            <a:spLocks noGrp="1"/>
          </p:cNvSpPr>
          <p:nvPr>
            <p:ph type="body" sz="quarter" idx="13"/>
          </p:nvPr>
        </p:nvSpPr>
        <p:spPr>
          <a:prstGeom prst="rect">
            <a:avLst/>
          </a:prstGeo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u="none" strike="noStrike" kern="1200" cap="none" spc="0" normalizeH="0" baseline="0" noProof="0" dirty="0">
                <a:ln>
                  <a:noFill/>
                </a:ln>
                <a:solidFill>
                  <a:srgbClr val="041459"/>
                </a:solidFill>
                <a:effectLst/>
                <a:uLnTx/>
                <a:uFillTx/>
                <a:latin typeface="TIAA Challenger Semibold" pitchFamily="2" charset="77"/>
              </a:rPr>
              <a:t>Optimize your income.</a:t>
            </a:r>
          </a:p>
          <a:p>
            <a:pPr marL="0" indent="0">
              <a:buNone/>
            </a:pPr>
            <a:endParaRPr lang="en-US" sz="3200" b="1" dirty="0">
              <a:latin typeface="TIAA Challenger Black" pitchFamily="2" charset="77"/>
            </a:endParaRPr>
          </a:p>
        </p:txBody>
      </p:sp>
      <p:sp>
        <p:nvSpPr>
          <p:cNvPr id="2" name="Text Placeholder 1">
            <a:extLst>
              <a:ext uri="{FF2B5EF4-FFF2-40B4-BE49-F238E27FC236}">
                <a16:creationId xmlns:a16="http://schemas.microsoft.com/office/drawing/2014/main" id="{4FF71732-805A-93EF-0C11-F30CF818C03E}"/>
              </a:ext>
            </a:extLst>
          </p:cNvPr>
          <p:cNvSpPr>
            <a:spLocks noGrp="1"/>
          </p:cNvSpPr>
          <p:nvPr>
            <p:ph type="body" sz="quarter" idx="14"/>
          </p:nvPr>
        </p:nvSpPr>
        <p:spPr/>
        <p:txBody>
          <a:bodyPr/>
          <a:lstStyle/>
          <a:p>
            <a:r>
              <a:rPr lang="en-US" sz="3200" dirty="0">
                <a:latin typeface="TIAA Challenger Semibold" pitchFamily="2" charset="77"/>
              </a:rPr>
              <a:t>Prepare now.</a:t>
            </a:r>
          </a:p>
        </p:txBody>
      </p:sp>
    </p:spTree>
    <p:extLst>
      <p:ext uri="{BB962C8B-B14F-4D97-AF65-F5344CB8AC3E}">
        <p14:creationId xmlns:p14="http://schemas.microsoft.com/office/powerpoint/2010/main" val="326217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3874DF-228C-F74B-76C6-774744983AE9}"/>
              </a:ext>
            </a:extLst>
          </p:cNvPr>
          <p:cNvSpPr>
            <a:spLocks noGrp="1"/>
          </p:cNvSpPr>
          <p:nvPr>
            <p:ph type="body" sz="quarter" idx="11"/>
          </p:nvPr>
        </p:nvSpPr>
        <p:spPr>
          <a:xfrm>
            <a:off x="520617" y="1447086"/>
            <a:ext cx="4802164" cy="1006945"/>
          </a:xfrm>
        </p:spPr>
        <p:txBody>
          <a:bodyPr/>
          <a:lstStyle/>
          <a:p>
            <a:r>
              <a:rPr lang="en-US"/>
              <a:t>Prepare now.</a:t>
            </a:r>
          </a:p>
        </p:txBody>
      </p:sp>
    </p:spTree>
    <p:extLst>
      <p:ext uri="{BB962C8B-B14F-4D97-AF65-F5344CB8AC3E}">
        <p14:creationId xmlns:p14="http://schemas.microsoft.com/office/powerpoint/2010/main" val="346405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descr="A person sitting on a window sill&#10;&#10;Description automatically generated">
            <a:extLst>
              <a:ext uri="{FF2B5EF4-FFF2-40B4-BE49-F238E27FC236}">
                <a16:creationId xmlns:a16="http://schemas.microsoft.com/office/drawing/2014/main" id="{893479CA-BAA8-9885-D884-23FEA7C12B9B}"/>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AD1C3002-6EFD-A254-678C-EA9BD5B693DD}"/>
              </a:ext>
            </a:extLst>
          </p:cNvPr>
          <p:cNvSpPr>
            <a:spLocks noGrp="1"/>
          </p:cNvSpPr>
          <p:nvPr>
            <p:ph type="body" sz="quarter" idx="11"/>
          </p:nvPr>
        </p:nvSpPr>
        <p:spPr>
          <a:xfrm>
            <a:off x="478448" y="572960"/>
            <a:ext cx="3867130" cy="1848310"/>
          </a:xfrm>
        </p:spPr>
        <p:txBody>
          <a:bodyPr/>
          <a:lstStyle/>
          <a:p>
            <a:r>
              <a:rPr lang="en-US"/>
              <a:t>Here’s what you can do to help get ready. </a:t>
            </a:r>
          </a:p>
        </p:txBody>
      </p:sp>
      <p:grpSp>
        <p:nvGrpSpPr>
          <p:cNvPr id="7" name="Group 6">
            <a:extLst>
              <a:ext uri="{FF2B5EF4-FFF2-40B4-BE49-F238E27FC236}">
                <a16:creationId xmlns:a16="http://schemas.microsoft.com/office/drawing/2014/main" id="{2B3A872B-747A-542F-8B7B-B3D584E46BEB}"/>
              </a:ext>
            </a:extLst>
          </p:cNvPr>
          <p:cNvGrpSpPr/>
          <p:nvPr/>
        </p:nvGrpSpPr>
        <p:grpSpPr>
          <a:xfrm>
            <a:off x="481205" y="2587189"/>
            <a:ext cx="4527311" cy="841811"/>
            <a:chOff x="481205" y="2587189"/>
            <a:chExt cx="4527311" cy="841811"/>
          </a:xfrm>
        </p:grpSpPr>
        <p:sp>
          <p:nvSpPr>
            <p:cNvPr id="4" name="TextBox 3">
              <a:extLst>
                <a:ext uri="{FF2B5EF4-FFF2-40B4-BE49-F238E27FC236}">
                  <a16:creationId xmlns:a16="http://schemas.microsoft.com/office/drawing/2014/main" id="{C3309774-4927-A8F9-EFD4-7AA1326C2155}"/>
                </a:ext>
              </a:extLst>
            </p:cNvPr>
            <p:cNvSpPr txBox="1"/>
            <p:nvPr/>
          </p:nvSpPr>
          <p:spPr>
            <a:xfrm>
              <a:off x="1789776" y="2823428"/>
              <a:ext cx="3218740" cy="369332"/>
            </a:xfrm>
            <a:prstGeom prst="rect">
              <a:avLst/>
            </a:prstGeom>
            <a:noFill/>
          </p:spPr>
          <p:txBody>
            <a:bodyPr wrap="square" lIns="0" tIns="0" rIns="0" bIns="0" rtlCol="0">
              <a:spAutoFit/>
            </a:bodyPr>
            <a:lstStyle/>
            <a:p>
              <a:r>
                <a:rPr lang="en-US" sz="2400" b="1" dirty="0">
                  <a:latin typeface="Ringside Narrow" panose="02000500000000000000" pitchFamily="2" charset="0"/>
                </a:rPr>
                <a:t>Save more</a:t>
              </a:r>
              <a:endParaRPr lang="en-US" sz="1400" b="1" dirty="0">
                <a:latin typeface="Ringside Narrow" panose="02000500000000000000" pitchFamily="2" charset="0"/>
              </a:endParaRPr>
            </a:p>
          </p:txBody>
        </p:sp>
        <p:pic>
          <p:nvPicPr>
            <p:cNvPr id="13" name="Graphic 12">
              <a:extLst>
                <a:ext uri="{FF2B5EF4-FFF2-40B4-BE49-F238E27FC236}">
                  <a16:creationId xmlns:a16="http://schemas.microsoft.com/office/drawing/2014/main" id="{8C23006F-37B7-08F0-6ECC-00F096D5823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81205" y="2587189"/>
              <a:ext cx="841811" cy="841811"/>
            </a:xfrm>
            <a:prstGeom prst="rect">
              <a:avLst/>
            </a:prstGeom>
          </p:spPr>
        </p:pic>
      </p:grpSp>
      <p:grpSp>
        <p:nvGrpSpPr>
          <p:cNvPr id="5" name="Group 4">
            <a:extLst>
              <a:ext uri="{FF2B5EF4-FFF2-40B4-BE49-F238E27FC236}">
                <a16:creationId xmlns:a16="http://schemas.microsoft.com/office/drawing/2014/main" id="{1113AB3B-F40F-B30B-0AA8-0E04798A68A3}"/>
              </a:ext>
            </a:extLst>
          </p:cNvPr>
          <p:cNvGrpSpPr/>
          <p:nvPr/>
        </p:nvGrpSpPr>
        <p:grpSpPr>
          <a:xfrm>
            <a:off x="548902" y="3701212"/>
            <a:ext cx="4549755" cy="727005"/>
            <a:chOff x="548902" y="3706772"/>
            <a:chExt cx="4549755" cy="727005"/>
          </a:xfrm>
        </p:grpSpPr>
        <p:sp>
          <p:nvSpPr>
            <p:cNvPr id="6" name="TextBox 5">
              <a:extLst>
                <a:ext uri="{FF2B5EF4-FFF2-40B4-BE49-F238E27FC236}">
                  <a16:creationId xmlns:a16="http://schemas.microsoft.com/office/drawing/2014/main" id="{03D66803-4096-7DEC-F603-17A8CA8C51F6}"/>
                </a:ext>
              </a:extLst>
            </p:cNvPr>
            <p:cNvSpPr txBox="1"/>
            <p:nvPr/>
          </p:nvSpPr>
          <p:spPr>
            <a:xfrm>
              <a:off x="1789776" y="3885608"/>
              <a:ext cx="3308881" cy="369332"/>
            </a:xfrm>
            <a:prstGeom prst="rect">
              <a:avLst/>
            </a:prstGeom>
            <a:noFill/>
          </p:spPr>
          <p:txBody>
            <a:bodyPr wrap="square" lIns="0" tIns="0" rIns="0" bIns="0" rtlCol="0">
              <a:spAutoFit/>
            </a:bodyPr>
            <a:lstStyle/>
            <a:p>
              <a:r>
                <a:rPr lang="en-US" sz="2400" b="1">
                  <a:latin typeface="Ringside Narrow" panose="02000500000000000000" pitchFamily="2" charset="0"/>
                </a:rPr>
                <a:t>Create a spending plan</a:t>
              </a:r>
              <a:endParaRPr lang="en-US" sz="1400" b="1">
                <a:latin typeface="Ringside Narrow" panose="02000500000000000000" pitchFamily="2" charset="0"/>
              </a:endParaRPr>
            </a:p>
          </p:txBody>
        </p:sp>
        <p:pic>
          <p:nvPicPr>
            <p:cNvPr id="14" name="Graphic 13">
              <a:extLst>
                <a:ext uri="{FF2B5EF4-FFF2-40B4-BE49-F238E27FC236}">
                  <a16:creationId xmlns:a16="http://schemas.microsoft.com/office/drawing/2014/main" id="{11F11B12-3B5F-0320-4910-885715061B9B}"/>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48902" y="3706772"/>
              <a:ext cx="727005" cy="727005"/>
            </a:xfrm>
            <a:prstGeom prst="rect">
              <a:avLst/>
            </a:prstGeom>
          </p:spPr>
        </p:pic>
      </p:grpSp>
      <p:grpSp>
        <p:nvGrpSpPr>
          <p:cNvPr id="3" name="Group 2">
            <a:extLst>
              <a:ext uri="{FF2B5EF4-FFF2-40B4-BE49-F238E27FC236}">
                <a16:creationId xmlns:a16="http://schemas.microsoft.com/office/drawing/2014/main" id="{1C2059E7-A476-6740-1BC7-2E40204C427E}"/>
              </a:ext>
            </a:extLst>
          </p:cNvPr>
          <p:cNvGrpSpPr/>
          <p:nvPr/>
        </p:nvGrpSpPr>
        <p:grpSpPr>
          <a:xfrm>
            <a:off x="545950" y="4780255"/>
            <a:ext cx="4291864" cy="732908"/>
            <a:chOff x="545950" y="4960321"/>
            <a:chExt cx="4291864" cy="732908"/>
          </a:xfrm>
        </p:grpSpPr>
        <p:sp>
          <p:nvSpPr>
            <p:cNvPr id="8" name="TextBox 7">
              <a:extLst>
                <a:ext uri="{FF2B5EF4-FFF2-40B4-BE49-F238E27FC236}">
                  <a16:creationId xmlns:a16="http://schemas.microsoft.com/office/drawing/2014/main" id="{5C542030-097A-0AAB-C44C-1F532855EDBC}"/>
                </a:ext>
              </a:extLst>
            </p:cNvPr>
            <p:cNvSpPr txBox="1"/>
            <p:nvPr/>
          </p:nvSpPr>
          <p:spPr>
            <a:xfrm>
              <a:off x="1801340" y="5142109"/>
              <a:ext cx="3036474" cy="369332"/>
            </a:xfrm>
            <a:prstGeom prst="rect">
              <a:avLst/>
            </a:prstGeom>
            <a:noFill/>
          </p:spPr>
          <p:txBody>
            <a:bodyPr wrap="square" lIns="0" tIns="0" rIns="0" bIns="0" rtlCol="0">
              <a:spAutoFit/>
            </a:bodyPr>
            <a:lstStyle/>
            <a:p>
              <a:r>
                <a:rPr lang="en-US" sz="2400" b="1">
                  <a:latin typeface="Ringside Narrow" panose="02000500000000000000" pitchFamily="2" charset="0"/>
                </a:rPr>
                <a:t>Review investments</a:t>
              </a:r>
              <a:endParaRPr lang="en-US" sz="1400" b="1">
                <a:latin typeface="Ringside Narrow" panose="02000500000000000000" pitchFamily="2" charset="0"/>
              </a:endParaRPr>
            </a:p>
          </p:txBody>
        </p:sp>
        <p:pic>
          <p:nvPicPr>
            <p:cNvPr id="16" name="Graphic 15">
              <a:extLst>
                <a:ext uri="{FF2B5EF4-FFF2-40B4-BE49-F238E27FC236}">
                  <a16:creationId xmlns:a16="http://schemas.microsoft.com/office/drawing/2014/main" id="{756D87AB-5433-7BA0-A666-0998A4308C98}"/>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45950" y="4960321"/>
              <a:ext cx="732908" cy="732908"/>
            </a:xfrm>
            <a:prstGeom prst="rect">
              <a:avLst/>
            </a:prstGeom>
          </p:spPr>
        </p:pic>
      </p:grpSp>
      <p:sp>
        <p:nvSpPr>
          <p:cNvPr id="9" name="Text Placeholder 2">
            <a:extLst>
              <a:ext uri="{FF2B5EF4-FFF2-40B4-BE49-F238E27FC236}">
                <a16:creationId xmlns:a16="http://schemas.microsoft.com/office/drawing/2014/main" id="{A78326BF-FC28-1BD5-93B7-717A9F241C0C}"/>
              </a:ext>
            </a:extLst>
          </p:cNvPr>
          <p:cNvSpPr txBox="1">
            <a:spLocks/>
          </p:cNvSpPr>
          <p:nvPr/>
        </p:nvSpPr>
        <p:spPr>
          <a:xfrm>
            <a:off x="545950" y="5780404"/>
            <a:ext cx="4747753" cy="393917"/>
          </a:xfrm>
          <a:prstGeom prst="rect">
            <a:avLst/>
          </a:prstGeom>
        </p:spPr>
        <p:txBody>
          <a:bodyPr/>
          <a:lstStyle>
            <a:lvl1pPr marL="285750" indent="-285750" algn="l" defTabSz="914400" rtl="0" eaLnBrk="1" latinLnBrk="0" hangingPunct="1">
              <a:lnSpc>
                <a:spcPct val="90000"/>
              </a:lnSpc>
              <a:spcBef>
                <a:spcPts val="1000"/>
              </a:spcBef>
              <a:buFont typeface="Courier New" panose="02070309020205020404" pitchFamily="49" charset="0"/>
              <a:buChar char="o"/>
              <a:defRPr sz="1800" b="0" i="0" kern="1200">
                <a:solidFill>
                  <a:schemeClr val="tx1"/>
                </a:solidFill>
                <a:latin typeface="Ringside Narrow Book"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00"/>
              </a:spcAft>
              <a:buNone/>
            </a:pPr>
            <a:r>
              <a:rPr lang="en-US" sz="800" dirty="0"/>
              <a:t>Diversification is a technique to help reduce risk. There is no guarantee that diversification will protect against a loss of income.</a:t>
            </a:r>
          </a:p>
          <a:p>
            <a:pPr marL="0" indent="0">
              <a:spcBef>
                <a:spcPts val="0"/>
              </a:spcBef>
              <a:spcAft>
                <a:spcPts val="100"/>
              </a:spcAft>
              <a:buNone/>
            </a:pPr>
            <a:r>
              <a:rPr lang="en-US" sz="800" dirty="0"/>
              <a:t>Guarantees are based on the claims-paying ability of the issuer.</a:t>
            </a:r>
          </a:p>
        </p:txBody>
      </p:sp>
    </p:spTree>
    <p:extLst>
      <p:ext uri="{BB962C8B-B14F-4D97-AF65-F5344CB8AC3E}">
        <p14:creationId xmlns:p14="http://schemas.microsoft.com/office/powerpoint/2010/main" val="393259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dec="http://schemas.microsoft.com/office/drawing/2017/decorative" xmlns:asvg="http://schemas.microsoft.com/office/drawing/2016/SVG/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85EC65-5982-10E6-4DEF-56982DEF0CD1}"/>
              </a:ext>
            </a:extLst>
          </p:cNvPr>
          <p:cNvSpPr>
            <a:spLocks noGrp="1"/>
          </p:cNvSpPr>
          <p:nvPr>
            <p:ph type="body" sz="quarter" idx="11"/>
          </p:nvPr>
        </p:nvSpPr>
        <p:spPr/>
        <p:txBody>
          <a:bodyPr/>
          <a:lstStyle/>
          <a:p>
            <a:r>
              <a:rPr lang="en-US"/>
              <a:t>Talk to a professional.</a:t>
            </a:r>
          </a:p>
        </p:txBody>
      </p:sp>
      <p:sp>
        <p:nvSpPr>
          <p:cNvPr id="6" name="TextBox 5">
            <a:extLst>
              <a:ext uri="{FF2B5EF4-FFF2-40B4-BE49-F238E27FC236}">
                <a16:creationId xmlns:a16="http://schemas.microsoft.com/office/drawing/2014/main" id="{4E70FB6D-0B6B-EF1B-9E24-44F999B3DAC4}"/>
              </a:ext>
            </a:extLst>
          </p:cNvPr>
          <p:cNvSpPr txBox="1"/>
          <p:nvPr/>
        </p:nvSpPr>
        <p:spPr>
          <a:xfrm>
            <a:off x="2017736" y="2294754"/>
            <a:ext cx="3670424" cy="430887"/>
          </a:xfrm>
          <a:prstGeom prst="rect">
            <a:avLst/>
          </a:prstGeom>
          <a:noFill/>
        </p:spPr>
        <p:txBody>
          <a:bodyPr wrap="square" lIns="0" tIns="0" rIns="0" bIns="0" rtlCol="0">
            <a:spAutoFit/>
          </a:bodyPr>
          <a:lstStyle/>
          <a:p>
            <a:r>
              <a:rPr lang="en-US" sz="2800" b="1" dirty="0">
                <a:latin typeface="Ringside Narrow" panose="02000500000000000000" pitchFamily="2" charset="0"/>
              </a:rPr>
              <a:t>Call us</a:t>
            </a:r>
            <a:endParaRPr lang="en-US" sz="1600" b="1" dirty="0">
              <a:latin typeface="Ringside Narrow" panose="02000500000000000000" pitchFamily="2" charset="0"/>
            </a:endParaRPr>
          </a:p>
        </p:txBody>
      </p:sp>
      <p:sp>
        <p:nvSpPr>
          <p:cNvPr id="7" name="TextBox 6">
            <a:extLst>
              <a:ext uri="{FF2B5EF4-FFF2-40B4-BE49-F238E27FC236}">
                <a16:creationId xmlns:a16="http://schemas.microsoft.com/office/drawing/2014/main" id="{3CED2A65-8DF1-FF40-0359-0477413C0018}"/>
              </a:ext>
            </a:extLst>
          </p:cNvPr>
          <p:cNvSpPr txBox="1"/>
          <p:nvPr/>
        </p:nvSpPr>
        <p:spPr>
          <a:xfrm>
            <a:off x="2017736" y="2908478"/>
            <a:ext cx="3107441" cy="2154436"/>
          </a:xfrm>
          <a:prstGeom prst="rect">
            <a:avLst/>
          </a:prstGeom>
          <a:noFill/>
        </p:spPr>
        <p:txBody>
          <a:bodyPr wrap="square" lIns="0" tIns="0" rIns="0" bIns="0" rtlCol="0">
            <a:spAutoFit/>
          </a:bodyPr>
          <a:lstStyle/>
          <a:p>
            <a:r>
              <a:rPr lang="en-US" sz="2000" dirty="0">
                <a:solidFill>
                  <a:srgbClr val="000000"/>
                </a:solidFill>
                <a:effectLst/>
                <a:latin typeface="Ringside Narrow Book" panose="02000500000000000000" pitchFamily="2" charset="0"/>
              </a:rPr>
              <a:t>Already retired, or retiring in the next 12 months?</a:t>
            </a:r>
          </a:p>
          <a:p>
            <a:r>
              <a:rPr lang="en-US" sz="2000" b="1" dirty="0">
                <a:solidFill>
                  <a:schemeClr val="tx2"/>
                </a:solidFill>
                <a:latin typeface="Ringside Narrow" panose="02000500000000000000" pitchFamily="2" charset="0"/>
              </a:rPr>
              <a:t>888-380-6424</a:t>
            </a:r>
          </a:p>
          <a:p>
            <a:endParaRPr lang="en-US" sz="2000" dirty="0">
              <a:latin typeface="Ringside Narrow Book" panose="02000500000000000000" pitchFamily="2" charset="0"/>
            </a:endParaRPr>
          </a:p>
          <a:p>
            <a:r>
              <a:rPr lang="en-US" sz="2000" dirty="0">
                <a:latin typeface="Ringside Narrow Book" panose="02000500000000000000" pitchFamily="2" charset="0"/>
              </a:rPr>
              <a:t>Retiring more than 12 months from now?</a:t>
            </a:r>
          </a:p>
          <a:p>
            <a:r>
              <a:rPr lang="en-US" sz="2000" b="1" dirty="0">
                <a:solidFill>
                  <a:schemeClr val="tx2"/>
                </a:solidFill>
                <a:latin typeface="Ringside Narrow" panose="02000500000000000000" pitchFamily="2" charset="0"/>
              </a:rPr>
              <a:t>800-842-2252</a:t>
            </a:r>
          </a:p>
        </p:txBody>
      </p:sp>
      <p:sp>
        <p:nvSpPr>
          <p:cNvPr id="8" name="TextBox 7">
            <a:extLst>
              <a:ext uri="{FF2B5EF4-FFF2-40B4-BE49-F238E27FC236}">
                <a16:creationId xmlns:a16="http://schemas.microsoft.com/office/drawing/2014/main" id="{C31E907F-192E-E96D-5A8A-54538CA29082}"/>
              </a:ext>
            </a:extLst>
          </p:cNvPr>
          <p:cNvSpPr txBox="1"/>
          <p:nvPr/>
        </p:nvSpPr>
        <p:spPr>
          <a:xfrm>
            <a:off x="7930295" y="2292137"/>
            <a:ext cx="3046444" cy="430887"/>
          </a:xfrm>
          <a:prstGeom prst="rect">
            <a:avLst/>
          </a:prstGeom>
          <a:noFill/>
        </p:spPr>
        <p:txBody>
          <a:bodyPr wrap="square" lIns="0" tIns="0" rIns="0" bIns="0" rtlCol="0">
            <a:spAutoFit/>
          </a:bodyPr>
          <a:lstStyle/>
          <a:p>
            <a:r>
              <a:rPr lang="en-US" sz="2800" b="1">
                <a:latin typeface="Ringside Narrow" panose="02000500000000000000" pitchFamily="2" charset="0"/>
              </a:rPr>
              <a:t>Schedule a meeting</a:t>
            </a:r>
            <a:endParaRPr lang="en-US" sz="1600" b="1">
              <a:latin typeface="Ringside Narrow" panose="02000500000000000000" pitchFamily="2" charset="0"/>
            </a:endParaRPr>
          </a:p>
        </p:txBody>
      </p:sp>
      <p:sp>
        <p:nvSpPr>
          <p:cNvPr id="9" name="TextBox 8">
            <a:extLst>
              <a:ext uri="{FF2B5EF4-FFF2-40B4-BE49-F238E27FC236}">
                <a16:creationId xmlns:a16="http://schemas.microsoft.com/office/drawing/2014/main" id="{CF72EFCB-48D3-0B53-A81D-6555EF394A75}"/>
              </a:ext>
            </a:extLst>
          </p:cNvPr>
          <p:cNvSpPr txBox="1"/>
          <p:nvPr/>
        </p:nvSpPr>
        <p:spPr>
          <a:xfrm>
            <a:off x="7930296" y="2937641"/>
            <a:ext cx="3223324" cy="307777"/>
          </a:xfrm>
          <a:prstGeom prst="rect">
            <a:avLst/>
          </a:prstGeom>
          <a:noFill/>
        </p:spPr>
        <p:txBody>
          <a:bodyPr wrap="square" lIns="0" tIns="0" rIns="0" bIns="0" rtlCol="0">
            <a:spAutoFit/>
          </a:bodyPr>
          <a:lstStyle/>
          <a:p>
            <a:r>
              <a:rPr lang="en-US" sz="2000" dirty="0">
                <a:latin typeface="Ringside Narrow Book" panose="02000500000000000000" pitchFamily="2" charset="0"/>
              </a:rPr>
              <a:t>Visit </a:t>
            </a:r>
            <a:r>
              <a:rPr lang="en-US" sz="2000" b="1" dirty="0" err="1">
                <a:solidFill>
                  <a:schemeClr val="tx2"/>
                </a:solidFill>
                <a:latin typeface="Ringside Narrow" panose="02000500000000000000" pitchFamily="2" charset="0"/>
              </a:rPr>
              <a:t>tiaa.org</a:t>
            </a:r>
            <a:r>
              <a:rPr lang="en-US" sz="2000" b="1" dirty="0">
                <a:solidFill>
                  <a:schemeClr val="tx2"/>
                </a:solidFill>
                <a:latin typeface="Ringside Narrow" panose="02000500000000000000" pitchFamily="2" charset="0"/>
              </a:rPr>
              <a:t>/</a:t>
            </a:r>
            <a:r>
              <a:rPr lang="en-US" sz="2000" b="1" dirty="0" err="1">
                <a:solidFill>
                  <a:schemeClr val="tx2"/>
                </a:solidFill>
                <a:latin typeface="Ringside Narrow" panose="02000500000000000000" pitchFamily="2" charset="0"/>
              </a:rPr>
              <a:t>schedulenow</a:t>
            </a:r>
            <a:r>
              <a:rPr lang="en-US" sz="2000" dirty="0">
                <a:latin typeface="Ringside Narrow" panose="02000500000000000000" pitchFamily="2" charset="0"/>
              </a:rPr>
              <a:t>.</a:t>
            </a:r>
          </a:p>
        </p:txBody>
      </p:sp>
      <p:pic>
        <p:nvPicPr>
          <p:cNvPr id="10" name="Graphic 9">
            <a:extLst>
              <a:ext uri="{FF2B5EF4-FFF2-40B4-BE49-F238E27FC236}">
                <a16:creationId xmlns:a16="http://schemas.microsoft.com/office/drawing/2014/main" id="{83759A4E-9228-0C71-0B23-CDEB40784DD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58928" y="2160809"/>
            <a:ext cx="1232681" cy="1232681"/>
          </a:xfrm>
          <a:prstGeom prst="rect">
            <a:avLst/>
          </a:prstGeom>
        </p:spPr>
      </p:pic>
      <p:pic>
        <p:nvPicPr>
          <p:cNvPr id="11" name="Graphic 10">
            <a:extLst>
              <a:ext uri="{FF2B5EF4-FFF2-40B4-BE49-F238E27FC236}">
                <a16:creationId xmlns:a16="http://schemas.microsoft.com/office/drawing/2014/main" id="{47C3262F-FDDB-3E64-2F56-AEA286D3AA05}"/>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8447" y="2292137"/>
            <a:ext cx="1232681" cy="1232681"/>
          </a:xfrm>
          <a:prstGeom prst="rect">
            <a:avLst/>
          </a:prstGeom>
        </p:spPr>
      </p:pic>
      <p:pic>
        <p:nvPicPr>
          <p:cNvPr id="13" name="Picture 12">
            <a:extLst>
              <a:ext uri="{FF2B5EF4-FFF2-40B4-BE49-F238E27FC236}">
                <a16:creationId xmlns:a16="http://schemas.microsoft.com/office/drawing/2014/main" id="{77F54C16-2F01-2A66-F966-EA448A720B4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961104" y="3481062"/>
            <a:ext cx="868680" cy="868680"/>
          </a:xfrm>
          <a:prstGeom prst="rect">
            <a:avLst/>
          </a:prstGeom>
        </p:spPr>
      </p:pic>
      <p:sp>
        <p:nvSpPr>
          <p:cNvPr id="2" name="TextBox 1">
            <a:extLst>
              <a:ext uri="{FF2B5EF4-FFF2-40B4-BE49-F238E27FC236}">
                <a16:creationId xmlns:a16="http://schemas.microsoft.com/office/drawing/2014/main" id="{C9E6DA75-1343-820A-1644-F34457A18A2F}"/>
              </a:ext>
            </a:extLst>
          </p:cNvPr>
          <p:cNvSpPr txBox="1"/>
          <p:nvPr/>
        </p:nvSpPr>
        <p:spPr>
          <a:xfrm>
            <a:off x="485452" y="1177579"/>
            <a:ext cx="6526595" cy="369332"/>
          </a:xfrm>
          <a:prstGeom prst="rect">
            <a:avLst/>
          </a:prstGeom>
          <a:noFill/>
        </p:spPr>
        <p:txBody>
          <a:bodyPr wrap="none" rtlCol="0">
            <a:spAutoFit/>
          </a:bodyPr>
          <a:lstStyle/>
          <a:p>
            <a:r>
              <a:rPr lang="en-US" dirty="0">
                <a:latin typeface="Ringside Narrow Book" panose="02000500000000000000" pitchFamily="2" charset="0"/>
              </a:rPr>
              <a:t>We can help with your income options and planning for retirement.</a:t>
            </a:r>
          </a:p>
        </p:txBody>
      </p:sp>
    </p:spTree>
    <p:extLst>
      <p:ext uri="{BB962C8B-B14F-4D97-AF65-F5344CB8AC3E}">
        <p14:creationId xmlns:p14="http://schemas.microsoft.com/office/powerpoint/2010/main" val="336125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svg="http://schemas.microsoft.com/office/drawing/2016/SVG/main">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C425F1-9648-E9C3-92FF-3D676F66199B}"/>
              </a:ext>
            </a:extLst>
          </p:cNvPr>
          <p:cNvSpPr>
            <a:spLocks noGrp="1"/>
          </p:cNvSpPr>
          <p:nvPr>
            <p:ph type="body" sz="quarter" idx="4294967295"/>
          </p:nvPr>
        </p:nvSpPr>
        <p:spPr>
          <a:xfrm>
            <a:off x="5475642" y="1457382"/>
            <a:ext cx="6529892" cy="887786"/>
          </a:xfrm>
          <a:prstGeom prst="rect">
            <a:avLst/>
          </a:prstGeom>
        </p:spPr>
        <p:txBody>
          <a:bodyPr/>
          <a:lstStyle/>
          <a:p>
            <a:pPr marL="0" indent="0">
              <a:buNone/>
            </a:pPr>
            <a:r>
              <a:rPr lang="en-US" sz="2800" b="1" dirty="0">
                <a:effectLst/>
                <a:latin typeface="TIAA Challenger Semibold" pitchFamily="2" charset="77"/>
              </a:rPr>
              <a:t>For more information on financial topics, or to explore our OnDemand library,</a:t>
            </a:r>
            <a:r>
              <a:rPr lang="en-US" sz="2800" b="1" dirty="0">
                <a:latin typeface="TIAA Challenger Semibold" pitchFamily="2" charset="77"/>
              </a:rPr>
              <a:t> visit:</a:t>
            </a:r>
            <a:endParaRPr lang="en-US" sz="2800" b="1" u="sng" dirty="0">
              <a:effectLst/>
              <a:latin typeface="TIAA Challenger Semibold" pitchFamily="2" charset="77"/>
            </a:endParaRPr>
          </a:p>
        </p:txBody>
      </p:sp>
      <p:sp>
        <p:nvSpPr>
          <p:cNvPr id="3" name="Text Placeholder 2">
            <a:extLst>
              <a:ext uri="{FF2B5EF4-FFF2-40B4-BE49-F238E27FC236}">
                <a16:creationId xmlns:a16="http://schemas.microsoft.com/office/drawing/2014/main" id="{305A7251-31A2-3CEE-8A5C-CA6A3D996714}"/>
              </a:ext>
            </a:extLst>
          </p:cNvPr>
          <p:cNvSpPr>
            <a:spLocks noGrp="1"/>
          </p:cNvSpPr>
          <p:nvPr>
            <p:ph type="body" sz="quarter" idx="4294967295"/>
          </p:nvPr>
        </p:nvSpPr>
        <p:spPr>
          <a:xfrm>
            <a:off x="8890184" y="4617588"/>
            <a:ext cx="2725737" cy="611187"/>
          </a:xfrm>
          <a:prstGeom prst="rect">
            <a:avLst/>
          </a:prstGeom>
        </p:spPr>
        <p:txBody>
          <a:bodyPr/>
          <a:lstStyle/>
          <a:p>
            <a:pPr marL="0" indent="0">
              <a:buNone/>
            </a:pPr>
            <a:r>
              <a:rPr lang="en-US" sz="2400" b="1">
                <a:latin typeface="TIAA Challenger Semibold" pitchFamily="2" charset="77"/>
              </a:rPr>
              <a:t>tiaa.org/webinars</a:t>
            </a:r>
          </a:p>
        </p:txBody>
      </p:sp>
      <p:sp>
        <p:nvSpPr>
          <p:cNvPr id="4" name="Text Placeholder 3">
            <a:extLst>
              <a:ext uri="{FF2B5EF4-FFF2-40B4-BE49-F238E27FC236}">
                <a16:creationId xmlns:a16="http://schemas.microsoft.com/office/drawing/2014/main" id="{A1490623-79AC-25AF-70E0-8B3F4035CEFA}"/>
              </a:ext>
            </a:extLst>
          </p:cNvPr>
          <p:cNvSpPr>
            <a:spLocks noGrp="1"/>
          </p:cNvSpPr>
          <p:nvPr>
            <p:ph type="body" sz="quarter" idx="4294967295"/>
          </p:nvPr>
        </p:nvSpPr>
        <p:spPr>
          <a:xfrm>
            <a:off x="5828568" y="4613722"/>
            <a:ext cx="2725737" cy="611187"/>
          </a:xfrm>
          <a:prstGeom prst="rect">
            <a:avLst/>
          </a:prstGeom>
        </p:spPr>
        <p:txBody>
          <a:bodyPr/>
          <a:lstStyle/>
          <a:p>
            <a:pPr marL="0" indent="0">
              <a:buNone/>
            </a:pPr>
            <a:r>
              <a:rPr lang="en-US" sz="2400" b="1" dirty="0" err="1">
                <a:latin typeface="TIAA Challenger Semibold" pitchFamily="2" charset="77"/>
              </a:rPr>
              <a:t>tiaa.org</a:t>
            </a:r>
            <a:r>
              <a:rPr lang="en-US" sz="2400" b="1" dirty="0">
                <a:latin typeface="TIAA Challenger Semibold" pitchFamily="2" charset="77"/>
              </a:rPr>
              <a:t>/learn</a:t>
            </a:r>
          </a:p>
        </p:txBody>
      </p:sp>
      <p:pic>
        <p:nvPicPr>
          <p:cNvPr id="8" name="Picture 7">
            <a:extLst>
              <a:ext uri="{FF2B5EF4-FFF2-40B4-BE49-F238E27FC236}">
                <a16:creationId xmlns:a16="http://schemas.microsoft.com/office/drawing/2014/main" id="{766BC4B5-3FC3-FD7F-91BB-8444D10868C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948327" y="3214068"/>
            <a:ext cx="1143000" cy="1143000"/>
          </a:xfrm>
          <a:prstGeom prst="rect">
            <a:avLst/>
          </a:prstGeom>
        </p:spPr>
      </p:pic>
      <p:pic>
        <p:nvPicPr>
          <p:cNvPr id="10" name="Picture 9">
            <a:extLst>
              <a:ext uri="{FF2B5EF4-FFF2-40B4-BE49-F238E27FC236}">
                <a16:creationId xmlns:a16="http://schemas.microsoft.com/office/drawing/2014/main" id="{A515C068-50AF-1B9A-14FF-96699366920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018513" y="3214068"/>
            <a:ext cx="1143000" cy="1143000"/>
          </a:xfrm>
          <a:prstGeom prst="rect">
            <a:avLst/>
          </a:prstGeom>
        </p:spPr>
      </p:pic>
    </p:spTree>
    <p:extLst>
      <p:ext uri="{BB962C8B-B14F-4D97-AF65-F5344CB8AC3E}">
        <p14:creationId xmlns:p14="http://schemas.microsoft.com/office/powerpoint/2010/main" val="50991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svg="http://schemas.microsoft.com/office/drawing/2016/SVG/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BDEC9B-643C-D1D6-7311-FF96E4FEB06E}"/>
              </a:ext>
            </a:extLst>
          </p:cNvPr>
          <p:cNvSpPr>
            <a:spLocks noGrp="1"/>
          </p:cNvSpPr>
          <p:nvPr>
            <p:ph type="body" sz="quarter" idx="14"/>
          </p:nvPr>
        </p:nvSpPr>
        <p:spPr/>
        <p:txBody>
          <a:bodyPr/>
          <a:lstStyle/>
          <a:p>
            <a:r>
              <a:rPr lang="en-US" dirty="0"/>
              <a:t>Financial consultants provide advice and education using an advice methodology from an independent third party.</a:t>
            </a:r>
          </a:p>
          <a:p>
            <a:r>
              <a:rPr lang="en-US" dirty="0"/>
              <a:t>Annuities are designed for retirement savings or for other long-term goals. They offer several payment options, including lifetime income. Guarantees are based on the claims-paying ability of the issuing company. Payments from variable annuities are not guaranteed, and the payment amounts may rise or fall depending on investment returns. The contract value of a deferred variable annuity is subject to market fluctuations and investment risk so that, when withdrawn, it may be worth more or less than its original value. Annuity contracts contain terms for keeping them in force. We can provide you with costs and complete details.</a:t>
            </a:r>
          </a:p>
          <a:p>
            <a:r>
              <a:rPr lang="en-US" dirty="0"/>
              <a:t>The tax information in this webinar is not intended to be used, and cannot be used, to avoid possible tax penalties. The TIAA group of companies does not provide legal or tax advice. Please consult with your legal or tax advisor.</a:t>
            </a:r>
          </a:p>
          <a:p>
            <a:r>
              <a:rPr lang="en-US" dirty="0"/>
              <a:t>This material is for informational or educational purposes only and is not fiduciary investment advice, or a securities, investment strategy, or insurance product recommendation. This material does not consider an individual’s own objectives or circumstances, which should be the basis of any investment decision.</a:t>
            </a:r>
          </a:p>
          <a:p>
            <a:r>
              <a:rPr lang="en-US" dirty="0"/>
              <a:t>Investment products may be subject to market and other risk factors. See the applicable product literature or visit </a:t>
            </a:r>
            <a:r>
              <a:rPr lang="en-US" b="1" dirty="0" err="1">
                <a:latin typeface="Ringside Narrow" panose="02000500000000000000" pitchFamily="2" charset="0"/>
              </a:rPr>
              <a:t>tiaa.org</a:t>
            </a:r>
            <a:r>
              <a:rPr lang="en-US" dirty="0"/>
              <a:t> for details.</a:t>
            </a:r>
          </a:p>
          <a:p>
            <a:r>
              <a:rPr lang="en-US" b="1" dirty="0">
                <a:latin typeface="Ringside Narrow" panose="02000500000000000000" pitchFamily="2" charset="0"/>
              </a:rPr>
              <a:t>Investment, insurance, and annuity products are not FDIC insured, are not bank guaranteed, are not deposits, are not insured by any federal government agency, are not a condition to any banking service or activity, and may lose value.</a:t>
            </a:r>
          </a:p>
          <a:p>
            <a:r>
              <a:rPr lang="en-US" sz="1800" b="1" dirty="0">
                <a:latin typeface="Ringside Narrow" panose="02000500000000000000" pitchFamily="2" charset="0"/>
              </a:rPr>
              <a:t>You should consider the investment objectives, risks, charges and expenses carefully before investing. Please call 877-518-9161 or go to </a:t>
            </a:r>
            <a:r>
              <a:rPr lang="en-US" sz="1800" b="1" dirty="0" err="1">
                <a:latin typeface="Ringside Narrow" panose="02000500000000000000" pitchFamily="2" charset="0"/>
              </a:rPr>
              <a:t>tiaa.org</a:t>
            </a:r>
            <a:r>
              <a:rPr lang="en-US" sz="1800" b="1" dirty="0">
                <a:latin typeface="Ringside Narrow" panose="02000500000000000000" pitchFamily="2" charset="0"/>
              </a:rPr>
              <a:t>/prospectuses for current product and fund prospectuses that contain this and other information. Please read the prospectuses carefully before investing.</a:t>
            </a:r>
          </a:p>
          <a:p>
            <a:r>
              <a:rPr lang="en-US" dirty="0"/>
              <a:t>TIAA-CREF Individual &amp; Institutional Services, LLC, Member FINRA, distributes securities products. Annuity contracts and certificates are issued by Teachers Insurance and Annuity Association (TIAA) and College Retirement Equities Fund (CREF), New York, NY. Each is solely responsible for its own financial condition and contractual obligations.</a:t>
            </a:r>
          </a:p>
          <a:p>
            <a:r>
              <a:rPr lang="en-US" dirty="0"/>
              <a:t>©2024 and prior years, Teachers Insurance and Annuity Association of America-College Retirement Equities Fund, 730 Third Avenue, New York, NY, 10017.</a:t>
            </a:r>
          </a:p>
          <a:p>
            <a:r>
              <a:rPr lang="en-US" dirty="0"/>
              <a:t>XPP-3808448CO-E1226X											(09/24)</a:t>
            </a:r>
          </a:p>
        </p:txBody>
      </p:sp>
    </p:spTree>
    <p:extLst>
      <p:ext uri="{BB962C8B-B14F-4D97-AF65-F5344CB8AC3E}">
        <p14:creationId xmlns:p14="http://schemas.microsoft.com/office/powerpoint/2010/main" val="1051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348361A-74E0-163D-E679-7C6C0E370E5D}"/>
              </a:ext>
            </a:extLst>
          </p:cNvPr>
          <p:cNvSpPr>
            <a:spLocks noGrp="1"/>
          </p:cNvSpPr>
          <p:nvPr>
            <p:ph type="body" sz="quarter" idx="11"/>
          </p:nvPr>
        </p:nvSpPr>
        <p:spPr>
          <a:xfrm>
            <a:off x="520617" y="1447086"/>
            <a:ext cx="5266866" cy="3471862"/>
          </a:xfrm>
        </p:spPr>
        <p:txBody>
          <a:bodyPr/>
          <a:lstStyle/>
          <a:p>
            <a:r>
              <a:rPr lang="en-US" dirty="0"/>
              <a:t>Understand  your income.</a:t>
            </a:r>
          </a:p>
        </p:txBody>
      </p:sp>
    </p:spTree>
    <p:extLst>
      <p:ext uri="{BB962C8B-B14F-4D97-AF65-F5344CB8AC3E}">
        <p14:creationId xmlns:p14="http://schemas.microsoft.com/office/powerpoint/2010/main" val="178710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C6519F-8B04-810A-363B-6AA5290B1313}"/>
              </a:ext>
            </a:extLst>
          </p:cNvPr>
          <p:cNvSpPr txBox="1"/>
          <p:nvPr/>
        </p:nvSpPr>
        <p:spPr>
          <a:xfrm>
            <a:off x="0" y="0"/>
            <a:ext cx="4785644" cy="6452075"/>
          </a:xfrm>
          <a:prstGeom prst="rect">
            <a:avLst/>
          </a:prstGeom>
          <a:solidFill>
            <a:schemeClr val="accent2"/>
          </a:solidFill>
        </p:spPr>
        <p:txBody>
          <a:bodyPr wrap="square" rtlCol="0">
            <a:spAutoFit/>
          </a:bodyPr>
          <a:lstStyle/>
          <a:p>
            <a:endParaRPr lang="en-US"/>
          </a:p>
        </p:txBody>
      </p:sp>
      <p:sp>
        <p:nvSpPr>
          <p:cNvPr id="18" name="TextBox 17">
            <a:extLst>
              <a:ext uri="{FF2B5EF4-FFF2-40B4-BE49-F238E27FC236}">
                <a16:creationId xmlns:a16="http://schemas.microsoft.com/office/drawing/2014/main" id="{FC522715-F38A-8480-7A9D-7B947A95B06B}"/>
              </a:ext>
            </a:extLst>
          </p:cNvPr>
          <p:cNvSpPr txBox="1"/>
          <p:nvPr/>
        </p:nvSpPr>
        <p:spPr>
          <a:xfrm>
            <a:off x="10228719" y="5921898"/>
            <a:ext cx="1072217" cy="215444"/>
          </a:xfrm>
          <a:prstGeom prst="rect">
            <a:avLst/>
          </a:prstGeom>
          <a:noFill/>
        </p:spPr>
        <p:txBody>
          <a:bodyPr wrap="square" rtlCol="0">
            <a:spAutoFit/>
          </a:bodyPr>
          <a:lstStyle/>
          <a:p>
            <a:r>
              <a:rPr lang="en-US" sz="800">
                <a:solidFill>
                  <a:schemeClr val="bg1"/>
                </a:solidFill>
                <a:latin typeface="Ringside Narrow Book" panose="02000500000000000000" pitchFamily="2" charset="0"/>
              </a:rPr>
              <a:t>*Source: ssa.gov</a:t>
            </a:r>
          </a:p>
        </p:txBody>
      </p:sp>
      <p:sp>
        <p:nvSpPr>
          <p:cNvPr id="8" name="Text Placeholder 16">
            <a:extLst>
              <a:ext uri="{FF2B5EF4-FFF2-40B4-BE49-F238E27FC236}">
                <a16:creationId xmlns:a16="http://schemas.microsoft.com/office/drawing/2014/main" id="{C28287DC-F8A8-4F51-C11F-77D5153FB6B7}"/>
              </a:ext>
            </a:extLst>
          </p:cNvPr>
          <p:cNvSpPr>
            <a:spLocks noGrp="1"/>
          </p:cNvSpPr>
          <p:nvPr/>
        </p:nvSpPr>
        <p:spPr>
          <a:xfrm>
            <a:off x="478447" y="2573100"/>
            <a:ext cx="3362033" cy="9349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Ringside Narrow"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2"/>
                </a:solidFill>
              </a:rPr>
              <a:t>Government-provided guaranteed income </a:t>
            </a:r>
            <a:br>
              <a:rPr lang="en-US" sz="2400" dirty="0">
                <a:solidFill>
                  <a:schemeClr val="tx2"/>
                </a:solidFill>
              </a:rPr>
            </a:br>
            <a:r>
              <a:rPr lang="en-US" sz="2400" dirty="0">
                <a:solidFill>
                  <a:schemeClr val="tx2"/>
                </a:solidFill>
              </a:rPr>
              <a:t>for life</a:t>
            </a:r>
            <a:r>
              <a:rPr lang="en-US" sz="2400" b="0" baseline="30000" dirty="0">
                <a:solidFill>
                  <a:schemeClr val="tx2"/>
                </a:solidFill>
              </a:rPr>
              <a:t>1</a:t>
            </a:r>
          </a:p>
        </p:txBody>
      </p:sp>
      <p:sp>
        <p:nvSpPr>
          <p:cNvPr id="21" name="TextBox 20">
            <a:extLst>
              <a:ext uri="{FF2B5EF4-FFF2-40B4-BE49-F238E27FC236}">
                <a16:creationId xmlns:a16="http://schemas.microsoft.com/office/drawing/2014/main" id="{8988F5B7-D3DA-6D9B-5ED1-DF0F5E5A8EAF}"/>
              </a:ext>
            </a:extLst>
          </p:cNvPr>
          <p:cNvSpPr txBox="1"/>
          <p:nvPr/>
        </p:nvSpPr>
        <p:spPr>
          <a:xfrm>
            <a:off x="573801" y="3881329"/>
            <a:ext cx="3715866" cy="1008350"/>
          </a:xfrm>
          <a:prstGeom prst="rect">
            <a:avLst/>
          </a:prstGeom>
          <a:noFill/>
        </p:spPr>
        <p:txBody>
          <a:bodyPr wrap="square" lIns="0" tIns="0" rIns="0" bIns="0" rtlCol="0">
            <a:noAutofit/>
          </a:bodyPr>
          <a:lstStyle/>
          <a:p>
            <a:pPr marL="179388" indent="-179388">
              <a:spcAft>
                <a:spcPts val="600"/>
              </a:spcAft>
              <a:buFont typeface="Arial" panose="020B0604020202020204" pitchFamily="34" charset="0"/>
              <a:buChar char="•"/>
            </a:pPr>
            <a:r>
              <a:rPr lang="en-US" sz="1600" dirty="0">
                <a:latin typeface="Ringside Narrow Book" panose="02000500000000000000" pitchFamily="2" charset="0"/>
              </a:rPr>
              <a:t>Can start anytime between ages 62 and 70</a:t>
            </a:r>
          </a:p>
          <a:p>
            <a:pPr marL="179388" indent="-179388">
              <a:spcAft>
                <a:spcPts val="600"/>
              </a:spcAft>
              <a:buFont typeface="Arial" panose="020B0604020202020204" pitchFamily="34" charset="0"/>
              <a:buChar char="•"/>
            </a:pPr>
            <a:r>
              <a:rPr lang="en-US" sz="1600" dirty="0">
                <a:latin typeface="Ringside Narrow Book" panose="02000500000000000000" pitchFamily="2" charset="0"/>
              </a:rPr>
              <a:t>Only covers 40% of income needs </a:t>
            </a:r>
            <a:br>
              <a:rPr lang="en-US" sz="1600" dirty="0">
                <a:latin typeface="Ringside Narrow Book" panose="02000500000000000000" pitchFamily="2" charset="0"/>
              </a:rPr>
            </a:br>
            <a:r>
              <a:rPr lang="en-US" sz="1600" dirty="0">
                <a:latin typeface="Ringside Narrow Book" panose="02000500000000000000" pitchFamily="2" charset="0"/>
              </a:rPr>
              <a:t>on average</a:t>
            </a:r>
            <a:r>
              <a:rPr lang="en-US" sz="1600" baseline="30000" dirty="0">
                <a:latin typeface="Ringside Narrow Book" panose="02000500000000000000" pitchFamily="2" charset="0"/>
              </a:rPr>
              <a:t>2</a:t>
            </a:r>
          </a:p>
        </p:txBody>
      </p:sp>
      <p:sp>
        <p:nvSpPr>
          <p:cNvPr id="2" name="TextBox 1">
            <a:extLst>
              <a:ext uri="{FF2B5EF4-FFF2-40B4-BE49-F238E27FC236}">
                <a16:creationId xmlns:a16="http://schemas.microsoft.com/office/drawing/2014/main" id="{C67EFF58-5038-0F66-516F-57C9BB5FA323}"/>
              </a:ext>
            </a:extLst>
          </p:cNvPr>
          <p:cNvSpPr txBox="1"/>
          <p:nvPr/>
        </p:nvSpPr>
        <p:spPr>
          <a:xfrm>
            <a:off x="478446" y="5140879"/>
            <a:ext cx="3362033" cy="369332"/>
          </a:xfrm>
          <a:prstGeom prst="rect">
            <a:avLst/>
          </a:prstGeom>
          <a:noFill/>
        </p:spPr>
        <p:txBody>
          <a:bodyPr wrap="square" rtlCol="0">
            <a:spAutoFit/>
          </a:bodyPr>
          <a:lstStyle/>
          <a:p>
            <a:r>
              <a:rPr lang="en-US" dirty="0">
                <a:solidFill>
                  <a:schemeClr val="tx2"/>
                </a:solidFill>
                <a:latin typeface="Ringside Narrow Book" panose="02000500000000000000" pitchFamily="2" charset="0"/>
              </a:rPr>
              <a:t>Visit </a:t>
            </a:r>
            <a:r>
              <a:rPr lang="en-US" b="1" dirty="0" err="1">
                <a:solidFill>
                  <a:schemeClr val="tx2"/>
                </a:solidFill>
                <a:latin typeface="Ringside Narrow" panose="02000500000000000000" pitchFamily="2" charset="0"/>
              </a:rPr>
              <a:t>ssa.gov</a:t>
            </a:r>
            <a:r>
              <a:rPr lang="en-US" b="1" dirty="0">
                <a:solidFill>
                  <a:schemeClr val="tx2"/>
                </a:solidFill>
                <a:latin typeface="Ringside Narrow" panose="02000500000000000000" pitchFamily="2" charset="0"/>
              </a:rPr>
              <a:t> </a:t>
            </a:r>
            <a:r>
              <a:rPr lang="en-US" dirty="0">
                <a:solidFill>
                  <a:schemeClr val="tx2"/>
                </a:solidFill>
                <a:latin typeface="Ringside Narrow Book" panose="02000500000000000000" pitchFamily="2" charset="0"/>
              </a:rPr>
              <a:t>for your estimate.</a:t>
            </a:r>
          </a:p>
        </p:txBody>
      </p:sp>
      <p:sp>
        <p:nvSpPr>
          <p:cNvPr id="24" name="TextBox 23">
            <a:extLst>
              <a:ext uri="{FF2B5EF4-FFF2-40B4-BE49-F238E27FC236}">
                <a16:creationId xmlns:a16="http://schemas.microsoft.com/office/drawing/2014/main" id="{DC5D27F2-8EF7-70B3-00BF-B3EED569306E}"/>
              </a:ext>
            </a:extLst>
          </p:cNvPr>
          <p:cNvSpPr txBox="1"/>
          <p:nvPr/>
        </p:nvSpPr>
        <p:spPr>
          <a:xfrm>
            <a:off x="5077837" y="6000377"/>
            <a:ext cx="5150882" cy="561179"/>
          </a:xfrm>
          <a:prstGeom prst="rect">
            <a:avLst/>
          </a:prstGeom>
          <a:noFill/>
        </p:spPr>
        <p:txBody>
          <a:bodyPr wrap="square" rtlCol="0">
            <a:spAutoFit/>
          </a:bodyPr>
          <a:lstStyle/>
          <a:p>
            <a:pPr marL="137160" indent="-137160">
              <a:lnSpc>
                <a:spcPct val="90000"/>
              </a:lnSpc>
              <a:spcAft>
                <a:spcPts val="100"/>
              </a:spcAft>
              <a:buFont typeface="+mj-lt"/>
              <a:buAutoNum type="arabicPeriod"/>
            </a:pPr>
            <a:r>
              <a:rPr lang="en-US" sz="800" dirty="0">
                <a:latin typeface="Ringside Narrow Book" panose="02000500000000000000" pitchFamily="2" charset="0"/>
              </a:rPr>
              <a:t>Guarantees are based on the claims-paying ability of the issuer.</a:t>
            </a:r>
          </a:p>
          <a:p>
            <a:pPr marL="137160" indent="-137160">
              <a:lnSpc>
                <a:spcPct val="90000"/>
              </a:lnSpc>
              <a:spcAft>
                <a:spcPts val="100"/>
              </a:spcAft>
              <a:buFont typeface="+mj-lt"/>
              <a:buAutoNum type="arabicPeriod"/>
            </a:pPr>
            <a:r>
              <a:rPr lang="en-US" sz="800" dirty="0">
                <a:latin typeface="Ringside Narrow Book" panose="02000500000000000000" pitchFamily="2" charset="0"/>
              </a:rPr>
              <a:t>Source: Social Security Administration, </a:t>
            </a:r>
            <a:r>
              <a:rPr lang="en-US" sz="800" dirty="0" err="1">
                <a:latin typeface="Ringside Narrow Book" panose="02000500000000000000" pitchFamily="2" charset="0"/>
              </a:rPr>
              <a:t>ssa.gov</a:t>
            </a:r>
            <a:r>
              <a:rPr lang="en-US" sz="800" dirty="0">
                <a:latin typeface="Ringside Narrow Book" panose="02000500000000000000" pitchFamily="2" charset="0"/>
              </a:rPr>
              <a:t>.</a:t>
            </a:r>
          </a:p>
          <a:p>
            <a:pPr marL="137160" indent="-137160">
              <a:lnSpc>
                <a:spcPct val="90000"/>
              </a:lnSpc>
              <a:spcAft>
                <a:spcPts val="100"/>
              </a:spcAft>
              <a:buFont typeface="+mj-lt"/>
              <a:buAutoNum type="arabicPeriod"/>
            </a:pPr>
            <a:r>
              <a:rPr lang="en-US" sz="800" dirty="0">
                <a:latin typeface="Ringside Narrow Book" panose="02000500000000000000" pitchFamily="2" charset="0"/>
              </a:rPr>
              <a:t>Source: “Social Security Benefits, Finances, and Policy Options: A Primer,” National Academy of Social Insurance, September 2021, </a:t>
            </a:r>
            <a:r>
              <a:rPr lang="en-US" sz="800" dirty="0" err="1">
                <a:latin typeface="Ringside Narrow Book" panose="02000500000000000000" pitchFamily="2" charset="0"/>
              </a:rPr>
              <a:t>nasi.org</a:t>
            </a:r>
            <a:r>
              <a:rPr lang="en-US" sz="800" dirty="0">
                <a:latin typeface="Ringside Narrow Book" panose="02000500000000000000" pitchFamily="2" charset="0"/>
              </a:rPr>
              <a:t>/wp-content/uploads/2021/09/2021-Social-Security-Primer-WEB.pdf.</a:t>
            </a:r>
            <a:r>
              <a:rPr lang="en-US" sz="800" baseline="30000" dirty="0">
                <a:latin typeface="Ringside Narrow Book" panose="02000500000000000000" pitchFamily="2" charset="0"/>
              </a:rPr>
              <a:t> </a:t>
            </a:r>
          </a:p>
        </p:txBody>
      </p:sp>
      <p:graphicFrame>
        <p:nvGraphicFramePr>
          <p:cNvPr id="6" name="Chart 5">
            <a:extLst>
              <a:ext uri="{FF2B5EF4-FFF2-40B4-BE49-F238E27FC236}">
                <a16:creationId xmlns:a16="http://schemas.microsoft.com/office/drawing/2014/main" id="{4332971D-9562-0210-4C39-1E7F24D25E73}"/>
              </a:ext>
            </a:extLst>
          </p:cNvPr>
          <p:cNvGraphicFramePr/>
          <p:nvPr>
            <p:extLst>
              <p:ext uri="{D42A27DB-BD31-4B8C-83A1-F6EECF244321}">
                <p14:modId xmlns:p14="http://schemas.microsoft.com/office/powerpoint/2010/main" val="42751526"/>
              </p:ext>
            </p:extLst>
          </p:nvPr>
        </p:nvGraphicFramePr>
        <p:xfrm>
          <a:off x="5077837" y="943778"/>
          <a:ext cx="6499545" cy="497812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85E42391-B4CF-D7E2-1359-361A3C257C7F}"/>
              </a:ext>
            </a:extLst>
          </p:cNvPr>
          <p:cNvSpPr txBox="1"/>
          <p:nvPr/>
        </p:nvSpPr>
        <p:spPr>
          <a:xfrm>
            <a:off x="10897308" y="3976519"/>
            <a:ext cx="407740" cy="246221"/>
          </a:xfrm>
          <a:prstGeom prst="rect">
            <a:avLst/>
          </a:prstGeom>
          <a:noFill/>
        </p:spPr>
        <p:txBody>
          <a:bodyPr wrap="none" lIns="0" tIns="0" rIns="0" bIns="0" rtlCol="0">
            <a:spAutoFit/>
          </a:bodyPr>
          <a:lstStyle/>
          <a:p>
            <a:pPr algn="ctr"/>
            <a:r>
              <a:rPr lang="en-US" sz="1600" b="1" dirty="0" err="1">
                <a:solidFill>
                  <a:schemeClr val="tx2"/>
                </a:solidFill>
                <a:latin typeface="Ringside Narrow" panose="02000500000000000000" pitchFamily="2" charset="0"/>
              </a:rPr>
              <a:t>25%</a:t>
            </a:r>
          </a:p>
        </p:txBody>
      </p:sp>
      <p:sp>
        <p:nvSpPr>
          <p:cNvPr id="14" name="TextBox 13">
            <a:extLst>
              <a:ext uri="{FF2B5EF4-FFF2-40B4-BE49-F238E27FC236}">
                <a16:creationId xmlns:a16="http://schemas.microsoft.com/office/drawing/2014/main" id="{A40A9313-42E0-E64F-D5D7-41A7C7DD1404}"/>
              </a:ext>
            </a:extLst>
          </p:cNvPr>
          <p:cNvSpPr txBox="1"/>
          <p:nvPr/>
        </p:nvSpPr>
        <p:spPr>
          <a:xfrm>
            <a:off x="9582459" y="4113918"/>
            <a:ext cx="365485" cy="246221"/>
          </a:xfrm>
          <a:prstGeom prst="rect">
            <a:avLst/>
          </a:prstGeom>
          <a:noFill/>
        </p:spPr>
        <p:txBody>
          <a:bodyPr wrap="none" lIns="0" tIns="0" rIns="0" bIns="0" rtlCol="0">
            <a:spAutoFit/>
          </a:bodyPr>
          <a:lstStyle/>
          <a:p>
            <a:pPr algn="ctr"/>
            <a:r>
              <a:rPr lang="en-US" sz="1600" b="1" dirty="0" err="1">
                <a:solidFill>
                  <a:schemeClr val="tx2"/>
                </a:solidFill>
                <a:latin typeface="Ringside Narrow" panose="02000500000000000000" pitchFamily="2" charset="0"/>
              </a:rPr>
              <a:t>31%</a:t>
            </a:r>
          </a:p>
        </p:txBody>
      </p:sp>
      <p:sp>
        <p:nvSpPr>
          <p:cNvPr id="12" name="TextBox 11">
            <a:extLst>
              <a:ext uri="{FF2B5EF4-FFF2-40B4-BE49-F238E27FC236}">
                <a16:creationId xmlns:a16="http://schemas.microsoft.com/office/drawing/2014/main" id="{1893AE83-CB5D-7E76-0CA5-4A37108C13C9}"/>
              </a:ext>
            </a:extLst>
          </p:cNvPr>
          <p:cNvSpPr txBox="1"/>
          <p:nvPr/>
        </p:nvSpPr>
        <p:spPr>
          <a:xfrm>
            <a:off x="8219904" y="4270572"/>
            <a:ext cx="413191" cy="246221"/>
          </a:xfrm>
          <a:prstGeom prst="rect">
            <a:avLst/>
          </a:prstGeom>
          <a:noFill/>
        </p:spPr>
        <p:txBody>
          <a:bodyPr wrap="none" lIns="0" tIns="0" rIns="0" bIns="0" rtlCol="0">
            <a:spAutoFit/>
          </a:bodyPr>
          <a:lstStyle/>
          <a:p>
            <a:pPr algn="ctr"/>
            <a:r>
              <a:rPr lang="en-US" sz="1600" b="1" dirty="0" err="1">
                <a:solidFill>
                  <a:schemeClr val="tx2"/>
                </a:solidFill>
                <a:latin typeface="Ringside Narrow" panose="02000500000000000000" pitchFamily="2" charset="0"/>
              </a:rPr>
              <a:t>38%</a:t>
            </a:r>
          </a:p>
        </p:txBody>
      </p:sp>
      <p:sp>
        <p:nvSpPr>
          <p:cNvPr id="10" name="TextBox 9">
            <a:extLst>
              <a:ext uri="{FF2B5EF4-FFF2-40B4-BE49-F238E27FC236}">
                <a16:creationId xmlns:a16="http://schemas.microsoft.com/office/drawing/2014/main" id="{78DACC0A-AB4C-DA71-31B1-B91929C7C6ED}"/>
              </a:ext>
            </a:extLst>
          </p:cNvPr>
          <p:cNvSpPr txBox="1"/>
          <p:nvPr/>
        </p:nvSpPr>
        <p:spPr>
          <a:xfrm>
            <a:off x="6863122" y="4443088"/>
            <a:ext cx="362856" cy="246221"/>
          </a:xfrm>
          <a:prstGeom prst="rect">
            <a:avLst/>
          </a:prstGeom>
          <a:noFill/>
        </p:spPr>
        <p:txBody>
          <a:bodyPr wrap="none" lIns="0" tIns="0" rIns="0" bIns="0" rtlCol="0">
            <a:spAutoFit/>
          </a:bodyPr>
          <a:lstStyle/>
          <a:p>
            <a:pPr algn="ctr"/>
            <a:r>
              <a:rPr lang="en-US" sz="1600" b="1" dirty="0" err="1">
                <a:solidFill>
                  <a:schemeClr val="tx2"/>
                </a:solidFill>
                <a:latin typeface="Ringside Narrow" panose="02000500000000000000" pitchFamily="2" charset="0"/>
              </a:rPr>
              <a:t>51%</a:t>
            </a:r>
          </a:p>
        </p:txBody>
      </p:sp>
      <p:sp>
        <p:nvSpPr>
          <p:cNvPr id="5" name="Text Placeholder 13">
            <a:extLst>
              <a:ext uri="{FF2B5EF4-FFF2-40B4-BE49-F238E27FC236}">
                <a16:creationId xmlns:a16="http://schemas.microsoft.com/office/drawing/2014/main" id="{D3AB6441-5DC1-A950-32ED-3F53EA388B94}"/>
              </a:ext>
            </a:extLst>
          </p:cNvPr>
          <p:cNvSpPr txBox="1">
            <a:spLocks/>
          </p:cNvSpPr>
          <p:nvPr/>
        </p:nvSpPr>
        <p:spPr>
          <a:xfrm>
            <a:off x="478448" y="578789"/>
            <a:ext cx="3539076" cy="17806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latin typeface="TIAA Challenger Black" pitchFamily="2" charset="77"/>
              </a:rPr>
              <a:t>Social Security is the starting point.</a:t>
            </a:r>
          </a:p>
        </p:txBody>
      </p:sp>
    </p:spTree>
    <p:extLst>
      <p:ext uri="{BB962C8B-B14F-4D97-AF65-F5344CB8AC3E}">
        <p14:creationId xmlns:p14="http://schemas.microsoft.com/office/powerpoint/2010/main" val="108896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p:bldP spid="12"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DD94F792-CD34-9391-B092-D88A74994187}"/>
              </a:ext>
            </a:extLst>
          </p:cNvPr>
          <p:cNvSpPr/>
          <p:nvPr/>
        </p:nvSpPr>
        <p:spPr>
          <a:xfrm>
            <a:off x="4785644" y="0"/>
            <a:ext cx="7050280" cy="64520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793BB57-4B3E-0103-1C21-41426D47DB2C}"/>
              </a:ext>
            </a:extLst>
          </p:cNvPr>
          <p:cNvSpPr/>
          <p:nvPr/>
        </p:nvSpPr>
        <p:spPr>
          <a:xfrm>
            <a:off x="4795895" y="252625"/>
            <a:ext cx="7050280" cy="64520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614CBFC4-965D-3F05-D33F-B6A8766E89D3}"/>
              </a:ext>
            </a:extLst>
          </p:cNvPr>
          <p:cNvSpPr txBox="1"/>
          <p:nvPr/>
        </p:nvSpPr>
        <p:spPr>
          <a:xfrm>
            <a:off x="5358213" y="2029286"/>
            <a:ext cx="4553491" cy="400110"/>
          </a:xfrm>
          <a:prstGeom prst="rect">
            <a:avLst/>
          </a:prstGeom>
          <a:noFill/>
        </p:spPr>
        <p:txBody>
          <a:bodyPr wrap="none" rtlCol="0">
            <a:spAutoFit/>
          </a:bodyPr>
          <a:lstStyle/>
          <a:p>
            <a:r>
              <a:rPr lang="en-US" sz="2000" dirty="0">
                <a:latin typeface="Ringside Narrow Book" panose="02000500000000000000" pitchFamily="2" charset="0"/>
              </a:rPr>
              <a:t>Number of defined benefit pension plans</a:t>
            </a:r>
            <a:r>
              <a:rPr lang="en-US" sz="2000" baseline="30000" dirty="0">
                <a:latin typeface="Ringside Narrow Book" panose="02000500000000000000" pitchFamily="2" charset="0"/>
              </a:rPr>
              <a:t>2</a:t>
            </a:r>
          </a:p>
        </p:txBody>
      </p:sp>
      <p:sp>
        <p:nvSpPr>
          <p:cNvPr id="12" name="Text Placeholder 16">
            <a:extLst>
              <a:ext uri="{FF2B5EF4-FFF2-40B4-BE49-F238E27FC236}">
                <a16:creationId xmlns:a16="http://schemas.microsoft.com/office/drawing/2014/main" id="{A7CC44D9-2F59-E9E6-8413-1EC3776A9980}"/>
              </a:ext>
            </a:extLst>
          </p:cNvPr>
          <p:cNvSpPr txBox="1">
            <a:spLocks/>
          </p:cNvSpPr>
          <p:nvPr/>
        </p:nvSpPr>
        <p:spPr>
          <a:xfrm>
            <a:off x="5358213" y="1078644"/>
            <a:ext cx="4986399" cy="68201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Ringside Narrow"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Defined benefit pension plans have fallen sharply.</a:t>
            </a:r>
            <a:endParaRPr lang="en-US" b="0" baseline="30000" dirty="0"/>
          </a:p>
        </p:txBody>
      </p:sp>
      <p:sp>
        <p:nvSpPr>
          <p:cNvPr id="14" name="Text Placeholder 13">
            <a:extLst>
              <a:ext uri="{FF2B5EF4-FFF2-40B4-BE49-F238E27FC236}">
                <a16:creationId xmlns:a16="http://schemas.microsoft.com/office/drawing/2014/main" id="{46F22A08-6F18-0D48-0027-A04ED71E5BB0}"/>
              </a:ext>
            </a:extLst>
          </p:cNvPr>
          <p:cNvSpPr>
            <a:spLocks noGrp="1"/>
          </p:cNvSpPr>
          <p:nvPr>
            <p:ph type="body" sz="quarter" idx="11"/>
          </p:nvPr>
        </p:nvSpPr>
        <p:spPr>
          <a:xfrm>
            <a:off x="478447" y="572960"/>
            <a:ext cx="3944662" cy="601416"/>
          </a:xfrm>
        </p:spPr>
        <p:txBody>
          <a:bodyPr/>
          <a:lstStyle/>
          <a:p>
            <a:r>
              <a:rPr lang="en-US" dirty="0">
                <a:latin typeface="TIAA Challenger Black" pitchFamily="2" charset="77"/>
              </a:rPr>
              <a:t>Pensions are less common.</a:t>
            </a:r>
          </a:p>
        </p:txBody>
      </p:sp>
      <p:pic>
        <p:nvPicPr>
          <p:cNvPr id="41" name="Graphic 40">
            <a:extLst>
              <a:ext uri="{FF2B5EF4-FFF2-40B4-BE49-F238E27FC236}">
                <a16:creationId xmlns:a16="http://schemas.microsoft.com/office/drawing/2014/main" id="{1C9BB3B5-A208-0D79-BD90-75CDCA9F09B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58213" y="405924"/>
            <a:ext cx="661775" cy="661775"/>
          </a:xfrm>
          <a:prstGeom prst="rect">
            <a:avLst/>
          </a:prstGeom>
        </p:spPr>
      </p:pic>
      <p:graphicFrame>
        <p:nvGraphicFramePr>
          <p:cNvPr id="20" name="Chart 19">
            <a:extLst>
              <a:ext uri="{FF2B5EF4-FFF2-40B4-BE49-F238E27FC236}">
                <a16:creationId xmlns:a16="http://schemas.microsoft.com/office/drawing/2014/main" id="{84FBEECE-FE75-2583-9930-6438E8418487}"/>
              </a:ext>
            </a:extLst>
          </p:cNvPr>
          <p:cNvGraphicFramePr/>
          <p:nvPr>
            <p:extLst>
              <p:ext uri="{D42A27DB-BD31-4B8C-83A1-F6EECF244321}">
                <p14:modId xmlns:p14="http://schemas.microsoft.com/office/powerpoint/2010/main" val="1479574831"/>
              </p:ext>
            </p:extLst>
          </p:nvPr>
        </p:nvGraphicFramePr>
        <p:xfrm>
          <a:off x="5422789" y="2669833"/>
          <a:ext cx="5893133" cy="3218745"/>
        </p:xfrm>
        <a:graphic>
          <a:graphicData uri="http://schemas.openxmlformats.org/drawingml/2006/chart">
            <c:chart xmlns:c="http://schemas.openxmlformats.org/drawingml/2006/chart" xmlns:r="http://schemas.openxmlformats.org/officeDocument/2006/relationships" r:id="rId5"/>
          </a:graphicData>
        </a:graphic>
      </p:graphicFrame>
      <p:pic>
        <p:nvPicPr>
          <p:cNvPr id="91" name="Picture 90">
            <a:extLst>
              <a:ext uri="{FF2B5EF4-FFF2-40B4-BE49-F238E27FC236}">
                <a16:creationId xmlns:a16="http://schemas.microsoft.com/office/drawing/2014/main" id="{E7FB47ED-42EF-C095-413F-DBAD6C7E7BAF}"/>
              </a:ext>
            </a:extLst>
          </p:cNvPr>
          <p:cNvPicPr>
            <a:picLocks noChangeAspect="1"/>
          </p:cNvPicPr>
          <p:nvPr/>
        </p:nvPicPr>
        <p:blipFill>
          <a:blip r:embed="rId6"/>
          <a:stretch>
            <a:fillRect/>
          </a:stretch>
        </p:blipFill>
        <p:spPr>
          <a:xfrm>
            <a:off x="6263465" y="3080248"/>
            <a:ext cx="4950628" cy="1846751"/>
          </a:xfrm>
          <a:prstGeom prst="rect">
            <a:avLst/>
          </a:prstGeom>
        </p:spPr>
      </p:pic>
      <p:sp>
        <p:nvSpPr>
          <p:cNvPr id="5" name="Text Placeholder 16">
            <a:extLst>
              <a:ext uri="{FF2B5EF4-FFF2-40B4-BE49-F238E27FC236}">
                <a16:creationId xmlns:a16="http://schemas.microsoft.com/office/drawing/2014/main" id="{0CC8ED30-CD8C-9C06-2509-C7A57B0031FE}"/>
              </a:ext>
            </a:extLst>
          </p:cNvPr>
          <p:cNvSpPr>
            <a:spLocks noGrp="1"/>
          </p:cNvSpPr>
          <p:nvPr/>
        </p:nvSpPr>
        <p:spPr>
          <a:xfrm>
            <a:off x="478447" y="1828813"/>
            <a:ext cx="2859365" cy="120116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Ringside Narrow"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accent4"/>
                </a:solidFill>
              </a:rPr>
              <a:t>Employer-provided guaranteed income for life</a:t>
            </a:r>
            <a:r>
              <a:rPr lang="en-US" sz="2400" b="0" baseline="30000" dirty="0">
                <a:solidFill>
                  <a:schemeClr val="accent4"/>
                </a:solidFill>
              </a:rPr>
              <a:t>1</a:t>
            </a:r>
          </a:p>
        </p:txBody>
      </p:sp>
      <p:sp>
        <p:nvSpPr>
          <p:cNvPr id="2" name="TextBox 1">
            <a:extLst>
              <a:ext uri="{FF2B5EF4-FFF2-40B4-BE49-F238E27FC236}">
                <a16:creationId xmlns:a16="http://schemas.microsoft.com/office/drawing/2014/main" id="{107E2A30-7C2F-23C4-8D5E-56EC82694DDD}"/>
              </a:ext>
            </a:extLst>
          </p:cNvPr>
          <p:cNvSpPr txBox="1"/>
          <p:nvPr/>
        </p:nvSpPr>
        <p:spPr>
          <a:xfrm>
            <a:off x="527535" y="3087741"/>
            <a:ext cx="3944662" cy="1571650"/>
          </a:xfrm>
          <a:prstGeom prst="rect">
            <a:avLst/>
          </a:prstGeom>
          <a:noFill/>
        </p:spPr>
        <p:txBody>
          <a:bodyPr wrap="square" lIns="0" tIns="0" rIns="0" bIns="0" rtlCol="0">
            <a:noAutofit/>
          </a:bodyPr>
          <a:lstStyle/>
          <a:p>
            <a:pPr marL="179388" indent="-179388">
              <a:spcAft>
                <a:spcPts val="600"/>
              </a:spcAft>
              <a:buFont typeface="Arial" panose="020B0604020202020204" pitchFamily="34" charset="0"/>
              <a:buChar char="•"/>
            </a:pPr>
            <a:r>
              <a:rPr lang="en-US" sz="1600" kern="100" dirty="0">
                <a:solidFill>
                  <a:srgbClr val="222222"/>
                </a:solidFill>
                <a:effectLst/>
                <a:latin typeface="Ringside Narrow Book" panose="02000500000000000000" pitchFamily="2" charset="0"/>
                <a:ea typeface="Calibri" panose="020F0502020204030204" pitchFamily="34" charset="0"/>
                <a:cs typeface="Calibri" panose="020F0502020204030204" pitchFamily="34" charset="0"/>
              </a:rPr>
              <a:t>Starts the day you retire</a:t>
            </a:r>
            <a:endParaRPr lang="en-US" sz="1600" kern="100" dirty="0">
              <a:solidFill>
                <a:srgbClr val="222222"/>
              </a:solidFill>
              <a:latin typeface="Ringside Narrow Book" panose="02000500000000000000" pitchFamily="2" charset="0"/>
              <a:ea typeface="Calibri" panose="020F0502020204030204" pitchFamily="34" charset="0"/>
              <a:cs typeface="Calibri" panose="020F0502020204030204" pitchFamily="34" charset="0"/>
            </a:endParaRPr>
          </a:p>
          <a:p>
            <a:pPr marL="179388" indent="-179388">
              <a:spcAft>
                <a:spcPts val="600"/>
              </a:spcAft>
              <a:buFont typeface="Arial" panose="020B0604020202020204" pitchFamily="34" charset="0"/>
              <a:buChar char="•"/>
            </a:pPr>
            <a:r>
              <a:rPr lang="en-US" sz="1600" kern="100" dirty="0">
                <a:solidFill>
                  <a:srgbClr val="222222"/>
                </a:solidFill>
                <a:effectLst/>
                <a:latin typeface="Ringside Narrow Book" panose="02000500000000000000" pitchFamily="2" charset="0"/>
                <a:ea typeface="Calibri" panose="020F0502020204030204" pitchFamily="34" charset="0"/>
                <a:cs typeface="Calibri" panose="020F0502020204030204" pitchFamily="34" charset="0"/>
              </a:rPr>
              <a:t>Based on years of employment, </a:t>
            </a:r>
            <a:br>
              <a:rPr lang="en-US" sz="1600" kern="100" dirty="0">
                <a:solidFill>
                  <a:srgbClr val="222222"/>
                </a:solidFill>
                <a:effectLst/>
                <a:latin typeface="Ringside Narrow Book" panose="02000500000000000000" pitchFamily="2" charset="0"/>
                <a:ea typeface="Calibri" panose="020F0502020204030204" pitchFamily="34" charset="0"/>
                <a:cs typeface="Calibri" panose="020F0502020204030204" pitchFamily="34" charset="0"/>
              </a:rPr>
            </a:br>
            <a:r>
              <a:rPr lang="en-US" sz="1600" kern="100" dirty="0">
                <a:solidFill>
                  <a:srgbClr val="222222"/>
                </a:solidFill>
                <a:effectLst/>
                <a:latin typeface="Ringside Narrow Book" panose="02000500000000000000" pitchFamily="2" charset="0"/>
                <a:ea typeface="Calibri" panose="020F0502020204030204" pitchFamily="34" charset="0"/>
                <a:cs typeface="Calibri" panose="020F0502020204030204" pitchFamily="34" charset="0"/>
              </a:rPr>
              <a:t>salary and other factors</a:t>
            </a:r>
            <a:endParaRPr lang="en-US" sz="1600" kern="100" dirty="0">
              <a:solidFill>
                <a:srgbClr val="222222"/>
              </a:solidFill>
              <a:latin typeface="Ringside Narrow Book" panose="02000500000000000000" pitchFamily="2" charset="0"/>
              <a:ea typeface="Calibri" panose="020F0502020204030204" pitchFamily="34" charset="0"/>
              <a:cs typeface="Calibri" panose="020F0502020204030204" pitchFamily="34" charset="0"/>
            </a:endParaRPr>
          </a:p>
          <a:p>
            <a:pPr marL="179388" indent="-179388">
              <a:spcAft>
                <a:spcPts val="600"/>
              </a:spcAft>
              <a:buFont typeface="Arial" panose="020B0604020202020204" pitchFamily="34" charset="0"/>
              <a:buChar char="•"/>
            </a:pPr>
            <a:r>
              <a:rPr lang="en-US" sz="1600" kern="100" dirty="0">
                <a:solidFill>
                  <a:srgbClr val="222222"/>
                </a:solidFill>
                <a:effectLst/>
                <a:latin typeface="Ringside Narrow Book" panose="02000500000000000000" pitchFamily="2" charset="0"/>
                <a:ea typeface="Calibri" panose="020F0502020204030204" pitchFamily="34" charset="0"/>
                <a:cs typeface="Calibri" panose="020F0502020204030204" pitchFamily="34" charset="0"/>
              </a:rPr>
              <a:t>No investments to manage</a:t>
            </a:r>
          </a:p>
          <a:p>
            <a:endParaRPr lang="en-US" sz="2000" kern="100" dirty="0">
              <a:solidFill>
                <a:srgbClr val="222222"/>
              </a:solidFill>
              <a:latin typeface="Ringside Narrow Book" panose="02000500000000000000" pitchFamily="2"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F128EEF-CB3E-BD32-99B5-40574907E326}"/>
              </a:ext>
            </a:extLst>
          </p:cNvPr>
          <p:cNvSpPr txBox="1"/>
          <p:nvPr/>
        </p:nvSpPr>
        <p:spPr>
          <a:xfrm>
            <a:off x="309439" y="5280662"/>
            <a:ext cx="4113670" cy="1004378"/>
          </a:xfrm>
          <a:prstGeom prst="rect">
            <a:avLst/>
          </a:prstGeom>
          <a:noFill/>
        </p:spPr>
        <p:txBody>
          <a:bodyPr wrap="square" rtlCol="0">
            <a:spAutoFit/>
          </a:bodyPr>
          <a:lstStyle/>
          <a:p>
            <a:pPr>
              <a:lnSpc>
                <a:spcPct val="90000"/>
              </a:lnSpc>
              <a:spcAft>
                <a:spcPts val="100"/>
              </a:spcAft>
            </a:pPr>
            <a:r>
              <a:rPr lang="en-US" sz="800" dirty="0">
                <a:latin typeface="Ringside Narrow Book" panose="02000500000000000000" pitchFamily="2" charset="0"/>
              </a:rPr>
              <a:t>Source for 7% stat: “How Have the Number of Private Pension Plans Grown by Type From 1975-2021?” Office of Data Governance, U.S. Department of Labor, Feb. 9, 2024, </a:t>
            </a:r>
            <a:r>
              <a:rPr lang="en-US" sz="800" dirty="0" err="1">
                <a:latin typeface="Ringside Narrow Book" panose="02000500000000000000" pitchFamily="2" charset="0"/>
              </a:rPr>
              <a:t>dol.gov</a:t>
            </a:r>
            <a:r>
              <a:rPr lang="en-US" sz="800" dirty="0">
                <a:latin typeface="Ringside Narrow Book" panose="02000500000000000000" pitchFamily="2" charset="0"/>
              </a:rPr>
              <a:t>/agencies/</a:t>
            </a:r>
            <a:r>
              <a:rPr lang="en-US" sz="800" dirty="0" err="1">
                <a:latin typeface="Ringside Narrow Book" panose="02000500000000000000" pitchFamily="2" charset="0"/>
              </a:rPr>
              <a:t>odg</a:t>
            </a:r>
            <a:r>
              <a:rPr lang="en-US" sz="800" dirty="0">
                <a:latin typeface="Ringside Narrow Book" panose="02000500000000000000" pitchFamily="2" charset="0"/>
              </a:rPr>
              <a:t>/visualization-gallery/</a:t>
            </a:r>
            <a:r>
              <a:rPr lang="en-US" sz="800" dirty="0" err="1">
                <a:latin typeface="Ringside Narrow Book" panose="02000500000000000000" pitchFamily="2" charset="0"/>
              </a:rPr>
              <a:t>ebsa</a:t>
            </a:r>
            <a:r>
              <a:rPr lang="en-US" sz="800" dirty="0">
                <a:latin typeface="Ringside Narrow Book" panose="02000500000000000000" pitchFamily="2" charset="0"/>
              </a:rPr>
              <a:t>-private-pension-plans.</a:t>
            </a:r>
          </a:p>
          <a:p>
            <a:pPr marL="137160" indent="-137160">
              <a:lnSpc>
                <a:spcPct val="90000"/>
              </a:lnSpc>
              <a:spcAft>
                <a:spcPts val="100"/>
              </a:spcAft>
              <a:buFont typeface="+mj-lt"/>
              <a:buAutoNum type="arabicPeriod"/>
            </a:pPr>
            <a:r>
              <a:rPr lang="en-US" sz="800" dirty="0">
                <a:latin typeface="Ringside Narrow Book" panose="02000500000000000000" pitchFamily="2" charset="0"/>
              </a:rPr>
              <a:t>Guarantees are based on the claims-paying ability of the issuer.</a:t>
            </a:r>
          </a:p>
          <a:p>
            <a:pPr marL="137160" indent="-137160">
              <a:lnSpc>
                <a:spcPct val="90000"/>
              </a:lnSpc>
              <a:spcAft>
                <a:spcPts val="100"/>
              </a:spcAft>
              <a:buFont typeface="+mj-lt"/>
              <a:buAutoNum type="arabicPeriod"/>
            </a:pPr>
            <a:r>
              <a:rPr lang="en-US" sz="800" dirty="0">
                <a:effectLst/>
                <a:latin typeface="Ringside Narrow Book" panose="02000500000000000000" pitchFamily="2" charset="0"/>
              </a:rPr>
              <a:t>Source: “</a:t>
            </a:r>
            <a:r>
              <a:rPr lang="en-US" sz="800" dirty="0">
                <a:latin typeface="Ringside Narrow Book" panose="02000500000000000000" pitchFamily="2" charset="0"/>
              </a:rPr>
              <a:t>Private Pension Plan Bulletin Historical Tables and Graphs 1975-2021,” </a:t>
            </a:r>
            <a:r>
              <a:rPr lang="en-US" sz="800" dirty="0">
                <a:effectLst/>
                <a:latin typeface="Ringside Narrow Book" panose="02000500000000000000" pitchFamily="2" charset="0"/>
              </a:rPr>
              <a:t>Employee Benefits Security Administration, U.S. Department of Labor,</a:t>
            </a:r>
            <a:r>
              <a:rPr lang="en-US" sz="800" dirty="0">
                <a:latin typeface="Ringside Narrow Book" panose="02000500000000000000" pitchFamily="2" charset="0"/>
              </a:rPr>
              <a:t> September 2023, </a:t>
            </a:r>
            <a:r>
              <a:rPr lang="en-US" sz="800" dirty="0" err="1">
                <a:latin typeface="Ringside Narrow Book" panose="02000500000000000000" pitchFamily="2" charset="0"/>
              </a:rPr>
              <a:t>dol.gov</a:t>
            </a:r>
            <a:r>
              <a:rPr lang="en-US" sz="800" dirty="0">
                <a:latin typeface="Ringside Narrow Book" panose="02000500000000000000" pitchFamily="2" charset="0"/>
              </a:rPr>
              <a:t>/sites/</a:t>
            </a:r>
            <a:r>
              <a:rPr lang="en-US" sz="800" dirty="0" err="1">
                <a:latin typeface="Ringside Narrow Book" panose="02000500000000000000" pitchFamily="2" charset="0"/>
              </a:rPr>
              <a:t>dolgov</a:t>
            </a:r>
            <a:r>
              <a:rPr lang="en-US" sz="800" dirty="0">
                <a:latin typeface="Ringside Narrow Book" panose="02000500000000000000" pitchFamily="2" charset="0"/>
              </a:rPr>
              <a:t>/files/</a:t>
            </a:r>
            <a:r>
              <a:rPr lang="en-US" sz="800" dirty="0" err="1">
                <a:latin typeface="Ringside Narrow Book" panose="02000500000000000000" pitchFamily="2" charset="0"/>
              </a:rPr>
              <a:t>ebsa</a:t>
            </a:r>
            <a:r>
              <a:rPr lang="en-US" sz="800" dirty="0">
                <a:latin typeface="Ringside Narrow Book" panose="02000500000000000000" pitchFamily="2" charset="0"/>
              </a:rPr>
              <a:t>/researchers/statistics/retirement-bulletins/private-pension-plan-bulletin-historical-tables-and-</a:t>
            </a:r>
            <a:r>
              <a:rPr lang="en-US" sz="800" dirty="0" err="1">
                <a:latin typeface="Ringside Narrow Book" panose="02000500000000000000" pitchFamily="2" charset="0"/>
              </a:rPr>
              <a:t>graphs.pdf</a:t>
            </a:r>
            <a:r>
              <a:rPr lang="en-US" sz="800" dirty="0">
                <a:latin typeface="Ringside Narrow Book" panose="02000500000000000000" pitchFamily="2" charset="0"/>
              </a:rPr>
              <a:t>.</a:t>
            </a:r>
            <a:endParaRPr lang="en-US" sz="800" dirty="0">
              <a:effectLst/>
              <a:latin typeface="Ringside Narrow Book" panose="02000500000000000000" pitchFamily="2" charset="0"/>
            </a:endParaRPr>
          </a:p>
        </p:txBody>
      </p:sp>
    </p:spTree>
    <p:extLst>
      <p:ext uri="{BB962C8B-B14F-4D97-AF65-F5344CB8AC3E}">
        <p14:creationId xmlns:p14="http://schemas.microsoft.com/office/powerpoint/2010/main" val="88831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svg="http://schemas.microsoft.com/office/drawing/2016/SVG/main" xmlns:c="http://schemas.openxmlformats.org/drawingml/2006/chart">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wipe(left)">
                                      <p:cBhvr>
                                        <p:cTn id="23" dur="2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Graphic spid="20"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3">
            <a:extLst>
              <a:ext uri="{FF2B5EF4-FFF2-40B4-BE49-F238E27FC236}">
                <a16:creationId xmlns:a16="http://schemas.microsoft.com/office/drawing/2014/main" id="{4E184E79-8F93-AC2D-6BCD-2D01583B49A5}"/>
              </a:ext>
            </a:extLst>
          </p:cNvPr>
          <p:cNvSpPr>
            <a:spLocks noGrp="1"/>
          </p:cNvSpPr>
          <p:nvPr>
            <p:ph type="body" sz="quarter" idx="11"/>
          </p:nvPr>
        </p:nvSpPr>
        <p:spPr>
          <a:xfrm>
            <a:off x="478446" y="572960"/>
            <a:ext cx="4408863" cy="1936323"/>
          </a:xfrm>
        </p:spPr>
        <p:txBody>
          <a:bodyPr/>
          <a:lstStyle/>
          <a:p>
            <a:r>
              <a:rPr lang="en-US" sz="4000" dirty="0">
                <a:latin typeface="TIAA Challenger Black" pitchFamily="2" charset="77"/>
              </a:rPr>
              <a:t>Your retirement plan investments make up the rest.</a:t>
            </a:r>
          </a:p>
        </p:txBody>
      </p:sp>
      <p:pic>
        <p:nvPicPr>
          <p:cNvPr id="10" name="Graphic 9">
            <a:extLst>
              <a:ext uri="{FF2B5EF4-FFF2-40B4-BE49-F238E27FC236}">
                <a16:creationId xmlns:a16="http://schemas.microsoft.com/office/drawing/2014/main" id="{6D0844DB-6675-FC69-2D8E-CB55C91AED6A}"/>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6772939" y="842963"/>
            <a:ext cx="1275908" cy="1766642"/>
          </a:xfrm>
          <a:prstGeom prst="rect">
            <a:avLst/>
          </a:prstGeom>
        </p:spPr>
      </p:pic>
      <p:sp>
        <p:nvSpPr>
          <p:cNvPr id="11" name="Text Placeholder 16">
            <a:extLst>
              <a:ext uri="{FF2B5EF4-FFF2-40B4-BE49-F238E27FC236}">
                <a16:creationId xmlns:a16="http://schemas.microsoft.com/office/drawing/2014/main" id="{49ADF2E4-60D5-1893-E42A-C69C772EE9B5}"/>
              </a:ext>
            </a:extLst>
          </p:cNvPr>
          <p:cNvSpPr>
            <a:spLocks noGrp="1"/>
          </p:cNvSpPr>
          <p:nvPr/>
        </p:nvSpPr>
        <p:spPr>
          <a:xfrm>
            <a:off x="478446" y="2509283"/>
            <a:ext cx="3657619" cy="79744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Ringside Narrow"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2"/>
                </a:solidFill>
              </a:rPr>
              <a:t>Savings and income provided by you</a:t>
            </a:r>
          </a:p>
        </p:txBody>
      </p:sp>
      <p:sp>
        <p:nvSpPr>
          <p:cNvPr id="12" name="TextBox 11">
            <a:extLst>
              <a:ext uri="{FF2B5EF4-FFF2-40B4-BE49-F238E27FC236}">
                <a16:creationId xmlns:a16="http://schemas.microsoft.com/office/drawing/2014/main" id="{CC46DA51-4F06-7B09-361E-C79E89416EFE}"/>
              </a:ext>
            </a:extLst>
          </p:cNvPr>
          <p:cNvSpPr txBox="1"/>
          <p:nvPr/>
        </p:nvSpPr>
        <p:spPr>
          <a:xfrm>
            <a:off x="583995" y="3551275"/>
            <a:ext cx="4303315" cy="1700406"/>
          </a:xfrm>
          <a:prstGeom prst="rect">
            <a:avLst/>
          </a:prstGeom>
          <a:noFill/>
        </p:spPr>
        <p:txBody>
          <a:bodyPr wrap="square" lIns="0" tIns="0" rIns="0" bIns="0" rtlCol="0">
            <a:noAutofit/>
          </a:bodyPr>
          <a:lstStyle/>
          <a:p>
            <a:pPr marL="179388" indent="-179388">
              <a:spcAft>
                <a:spcPts val="600"/>
              </a:spcAft>
              <a:buFont typeface="Arial" panose="020B0604020202020204" pitchFamily="34" charset="0"/>
              <a:buChar char="•"/>
            </a:pPr>
            <a:r>
              <a:rPr lang="en-US" sz="1600" kern="100" dirty="0">
                <a:effectLst/>
                <a:latin typeface="Ringside Narrow Book" panose="02000500000000000000" pitchFamily="2" charset="0"/>
                <a:ea typeface="Calibri" panose="020F0502020204030204" pitchFamily="34" charset="0"/>
                <a:cs typeface="Calibri" panose="020F0502020204030204" pitchFamily="34" charset="0"/>
              </a:rPr>
              <a:t>Employer retirement plans, IRAs, annuities</a:t>
            </a:r>
            <a:endParaRPr lang="en-US" sz="1600" kern="100" dirty="0">
              <a:latin typeface="Ringside Narrow Book" panose="02000500000000000000" pitchFamily="2" charset="0"/>
              <a:ea typeface="Calibri" panose="020F0502020204030204" pitchFamily="34" charset="0"/>
              <a:cs typeface="Calibri" panose="020F0502020204030204" pitchFamily="34" charset="0"/>
            </a:endParaRPr>
          </a:p>
          <a:p>
            <a:pPr marL="179388" indent="-179388">
              <a:spcAft>
                <a:spcPts val="600"/>
              </a:spcAft>
              <a:buFont typeface="Arial" panose="020B0604020202020204" pitchFamily="34" charset="0"/>
              <a:buChar char="•"/>
            </a:pPr>
            <a:r>
              <a:rPr lang="en-US" sz="1600" kern="100" dirty="0">
                <a:latin typeface="Ringside Narrow Book" panose="02000500000000000000" pitchFamily="2" charset="0"/>
                <a:ea typeface="Calibri" panose="020F0502020204030204" pitchFamily="34" charset="0"/>
                <a:cs typeface="Calibri" panose="020F0502020204030204" pitchFamily="34" charset="0"/>
              </a:rPr>
              <a:t>Other s</a:t>
            </a:r>
            <a:r>
              <a:rPr lang="en-US" sz="1600" kern="100" dirty="0">
                <a:effectLst/>
                <a:latin typeface="Ringside Narrow Book" panose="02000500000000000000" pitchFamily="2" charset="0"/>
                <a:ea typeface="Calibri" panose="020F0502020204030204" pitchFamily="34" charset="0"/>
                <a:cs typeface="Calibri" panose="020F0502020204030204" pitchFamily="34" charset="0"/>
              </a:rPr>
              <a:t>avings/investments</a:t>
            </a:r>
            <a:endParaRPr lang="en-US" sz="1600" kern="100" dirty="0">
              <a:latin typeface="Ringside Narrow Book" panose="02000500000000000000" pitchFamily="2"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F34EC1B9-1E82-1F7D-E79F-8EC13BEB3488}"/>
              </a:ext>
            </a:extLst>
          </p:cNvPr>
          <p:cNvSpPr txBox="1"/>
          <p:nvPr/>
        </p:nvSpPr>
        <p:spPr>
          <a:xfrm>
            <a:off x="6772939" y="3190420"/>
            <a:ext cx="4061638" cy="2115951"/>
          </a:xfrm>
          <a:prstGeom prst="rect">
            <a:avLst/>
          </a:prstGeom>
          <a:noFill/>
        </p:spPr>
        <p:txBody>
          <a:bodyPr wrap="square" lIns="0" tIns="0" rIns="0" bIns="0" rtlCol="0">
            <a:noAutofit/>
          </a:bodyPr>
          <a:lstStyle/>
          <a:p>
            <a:r>
              <a:rPr lang="en-US" sz="2400" kern="100" dirty="0">
                <a:solidFill>
                  <a:schemeClr val="bg1"/>
                </a:solidFill>
                <a:latin typeface="Ringside Narrow Book" panose="02000500000000000000" pitchFamily="2" charset="0"/>
                <a:ea typeface="Calibri" panose="020F0502020204030204" pitchFamily="34" charset="0"/>
                <a:cs typeface="Calibri" panose="020F0502020204030204" pitchFamily="34" charset="0"/>
              </a:rPr>
              <a:t>You manage your investments until you need the money.</a:t>
            </a:r>
          </a:p>
          <a:p>
            <a:endParaRPr lang="en-US" sz="2400" kern="100" dirty="0">
              <a:solidFill>
                <a:schemeClr val="bg1"/>
              </a:solidFill>
              <a:effectLst/>
              <a:latin typeface="Ringside Narrow Book" panose="02000500000000000000" pitchFamily="2" charset="0"/>
              <a:ea typeface="Calibri" panose="020F0502020204030204" pitchFamily="34" charset="0"/>
              <a:cs typeface="Calibri" panose="020F0502020204030204" pitchFamily="34" charset="0"/>
            </a:endParaRPr>
          </a:p>
          <a:p>
            <a:r>
              <a:rPr lang="en-US" sz="2400" kern="100" dirty="0">
                <a:solidFill>
                  <a:schemeClr val="bg1"/>
                </a:solidFill>
                <a:latin typeface="Ringside Narrow Book" panose="02000500000000000000" pitchFamily="2" charset="0"/>
                <a:ea typeface="Calibri" panose="020F0502020204030204" pitchFamily="34" charset="0"/>
                <a:cs typeface="Calibri" panose="020F0502020204030204" pitchFamily="34" charset="0"/>
              </a:rPr>
              <a:t>You decide how to pay yourself in retirement.</a:t>
            </a:r>
            <a:endParaRPr lang="en-US" sz="2400" kern="100" dirty="0">
              <a:solidFill>
                <a:schemeClr val="bg1"/>
              </a:solidFill>
              <a:effectLst/>
              <a:latin typeface="Ringside Narrow Book" panose="02000500000000000000" pitchFamily="2"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82A3E2B-F8C5-9B3F-26C8-60C136B3686C}"/>
              </a:ext>
            </a:extLst>
          </p:cNvPr>
          <p:cNvSpPr txBox="1"/>
          <p:nvPr/>
        </p:nvSpPr>
        <p:spPr>
          <a:xfrm>
            <a:off x="486261" y="6005015"/>
            <a:ext cx="7227523" cy="203133"/>
          </a:xfrm>
          <a:prstGeom prst="rect">
            <a:avLst/>
          </a:prstGeom>
          <a:noFill/>
        </p:spPr>
        <p:txBody>
          <a:bodyPr wrap="square">
            <a:spAutoFit/>
          </a:bodyPr>
          <a:lstStyle/>
          <a:p>
            <a:pPr>
              <a:lnSpc>
                <a:spcPct val="90000"/>
              </a:lnSpc>
              <a:spcAft>
                <a:spcPts val="100"/>
              </a:spcAft>
            </a:pPr>
            <a:r>
              <a:rPr lang="en-US" sz="800" dirty="0">
                <a:effectLst/>
                <a:latin typeface="Ringside Narrow Book" panose="02000500000000000000" pitchFamily="2" charset="0"/>
              </a:rPr>
              <a:t>Guarantees are based on the claims-paying ability of the issuer.</a:t>
            </a:r>
          </a:p>
        </p:txBody>
      </p:sp>
    </p:spTree>
    <p:extLst>
      <p:ext uri="{BB962C8B-B14F-4D97-AF65-F5344CB8AC3E}">
        <p14:creationId xmlns:p14="http://schemas.microsoft.com/office/powerpoint/2010/main" val="389904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E10575-0140-4B79-0D9D-E7ECED93A31E}"/>
              </a:ext>
            </a:extLst>
          </p:cNvPr>
          <p:cNvSpPr>
            <a:spLocks noGrp="1"/>
          </p:cNvSpPr>
          <p:nvPr>
            <p:ph type="body" sz="quarter" idx="11"/>
          </p:nvPr>
        </p:nvSpPr>
        <p:spPr>
          <a:xfrm>
            <a:off x="612844" y="669410"/>
            <a:ext cx="3969790" cy="3753734"/>
          </a:xfrm>
        </p:spPr>
        <p:txBody>
          <a:bodyPr/>
          <a:lstStyle/>
          <a:p>
            <a:pPr>
              <a:spcBef>
                <a:spcPts val="1600"/>
              </a:spcBef>
            </a:pPr>
            <a:r>
              <a:rPr lang="en-US" sz="4000" dirty="0"/>
              <a:t>A fixed annuity can help close the guaranteed income gap.</a:t>
            </a:r>
          </a:p>
          <a:p>
            <a:pPr>
              <a:spcBef>
                <a:spcPts val="1600"/>
              </a:spcBef>
            </a:pPr>
            <a:r>
              <a:rPr lang="en-US" sz="2400" dirty="0">
                <a:solidFill>
                  <a:schemeClr val="tx2"/>
                </a:solidFill>
                <a:latin typeface="Ringside Narrow" panose="02000500000000000000" pitchFamily="2" charset="0"/>
              </a:rPr>
              <a:t>The promise of money coming in for life</a:t>
            </a:r>
            <a:r>
              <a:rPr lang="en-US" sz="2400" b="0" baseline="30000" dirty="0">
                <a:solidFill>
                  <a:schemeClr val="tx2"/>
                </a:solidFill>
                <a:latin typeface="Ringside Narrow" panose="02000500000000000000" pitchFamily="2" charset="0"/>
              </a:rPr>
              <a:t>1</a:t>
            </a:r>
          </a:p>
          <a:p>
            <a:pPr>
              <a:spcBef>
                <a:spcPts val="1600"/>
              </a:spcBef>
            </a:pPr>
            <a:endParaRPr lang="en-US" sz="5400" b="1" dirty="0">
              <a:latin typeface="TIAA Challenger Black" pitchFamily="2" charset="77"/>
            </a:endParaRPr>
          </a:p>
        </p:txBody>
      </p:sp>
      <p:sp>
        <p:nvSpPr>
          <p:cNvPr id="5" name="Text Placeholder 4">
            <a:extLst>
              <a:ext uri="{FF2B5EF4-FFF2-40B4-BE49-F238E27FC236}">
                <a16:creationId xmlns:a16="http://schemas.microsoft.com/office/drawing/2014/main" id="{B382A1AD-05E4-899D-0CD5-E0BEB204B376}"/>
              </a:ext>
            </a:extLst>
          </p:cNvPr>
          <p:cNvSpPr>
            <a:spLocks noGrp="1"/>
          </p:cNvSpPr>
          <p:nvPr>
            <p:ph type="body" sz="quarter" idx="12"/>
          </p:nvPr>
        </p:nvSpPr>
        <p:spPr>
          <a:xfrm>
            <a:off x="6519980" y="2034755"/>
            <a:ext cx="4341074" cy="3233364"/>
          </a:xfrm>
        </p:spPr>
        <p:txBody>
          <a:bodyPr/>
          <a:lstStyle/>
          <a:p>
            <a:pPr marL="0" indent="0">
              <a:buNone/>
            </a:pPr>
            <a:r>
              <a:rPr lang="en-US" b="1" dirty="0">
                <a:latin typeface="Ringside Narrow" panose="02000500000000000000" pitchFamily="2" charset="0"/>
              </a:rPr>
              <a:t>A fixed annuity…</a:t>
            </a:r>
          </a:p>
          <a:p>
            <a:pPr marL="0" indent="0">
              <a:buNone/>
            </a:pPr>
            <a:r>
              <a:rPr lang="en-US" dirty="0">
                <a:latin typeface="Ringside Narrow Book" panose="02000500000000000000" pitchFamily="2" charset="0"/>
              </a:rPr>
              <a:t>Doesn’t go down in value</a:t>
            </a:r>
            <a:r>
              <a:rPr lang="en-US" baseline="30000" dirty="0">
                <a:latin typeface="Ringside Narrow Book" panose="02000500000000000000" pitchFamily="2" charset="0"/>
              </a:rPr>
              <a:t>1</a:t>
            </a:r>
          </a:p>
          <a:p>
            <a:pPr marL="0" indent="0">
              <a:buNone/>
            </a:pPr>
            <a:r>
              <a:rPr lang="en-US" dirty="0">
                <a:latin typeface="Ringside Narrow Book" panose="02000500000000000000" pitchFamily="2" charset="0"/>
              </a:rPr>
              <a:t>Is guaranteed to grow no matter the market ups and downs</a:t>
            </a:r>
            <a:r>
              <a:rPr lang="en-US" baseline="30000" dirty="0">
                <a:latin typeface="Ringside Narrow Book" panose="02000500000000000000" pitchFamily="2" charset="0"/>
              </a:rPr>
              <a:t>1</a:t>
            </a:r>
            <a:endParaRPr lang="en-US" dirty="0">
              <a:latin typeface="Ringside Narrow Book" panose="02000500000000000000" pitchFamily="2" charset="0"/>
            </a:endParaRPr>
          </a:p>
          <a:p>
            <a:pPr marL="0" indent="0">
              <a:buNone/>
            </a:pPr>
            <a:r>
              <a:rPr lang="en-US" dirty="0"/>
              <a:t>Can set you up for </a:t>
            </a:r>
            <a:r>
              <a:rPr lang="en-US" dirty="0">
                <a:latin typeface="Ringside Narrow Book" panose="02000500000000000000" pitchFamily="2" charset="0"/>
              </a:rPr>
              <a:t>retirement checks for life, if offered</a:t>
            </a:r>
            <a:r>
              <a:rPr lang="en-US" baseline="30000" dirty="0">
                <a:latin typeface="Ringside Narrow Book" panose="02000500000000000000" pitchFamily="2" charset="0"/>
              </a:rPr>
              <a:t>3</a:t>
            </a:r>
          </a:p>
        </p:txBody>
      </p:sp>
      <p:sp>
        <p:nvSpPr>
          <p:cNvPr id="8" name="Text Placeholder 7">
            <a:extLst>
              <a:ext uri="{FF2B5EF4-FFF2-40B4-BE49-F238E27FC236}">
                <a16:creationId xmlns:a16="http://schemas.microsoft.com/office/drawing/2014/main" id="{5B93FE1D-1AE0-29E3-E7E7-1F3E166D7B5A}"/>
              </a:ext>
            </a:extLst>
          </p:cNvPr>
          <p:cNvSpPr>
            <a:spLocks noGrp="1"/>
          </p:cNvSpPr>
          <p:nvPr>
            <p:ph type="body" sz="quarter" idx="15"/>
          </p:nvPr>
        </p:nvSpPr>
        <p:spPr/>
        <p:txBody>
          <a:bodyPr/>
          <a:lstStyle/>
          <a:p>
            <a:pPr marL="137160" indent="-137160">
              <a:spcBef>
                <a:spcPts val="0"/>
              </a:spcBef>
              <a:spcAft>
                <a:spcPts val="100"/>
              </a:spcAft>
              <a:buFont typeface="+mj-lt"/>
              <a:buAutoNum type="arabicPeriod"/>
            </a:pPr>
            <a:r>
              <a:rPr lang="en-US" sz="800" dirty="0">
                <a:latin typeface="Ringside Narrow Book" panose="02000500000000000000" pitchFamily="2" charset="0"/>
              </a:rPr>
              <a:t>Guarantees are based on the claims-paying ability of the issuer.</a:t>
            </a:r>
          </a:p>
          <a:p>
            <a:pPr marL="137160" indent="-137160">
              <a:spcBef>
                <a:spcPts val="0"/>
              </a:spcBef>
              <a:spcAft>
                <a:spcPts val="100"/>
              </a:spcAft>
              <a:buFont typeface="+mj-lt"/>
              <a:buAutoNum type="arabicPeriod"/>
            </a:pPr>
            <a:r>
              <a:rPr lang="en-US" sz="800" dirty="0">
                <a:latin typeface="Ringside Narrow Book" panose="02000500000000000000" pitchFamily="2" charset="0"/>
              </a:rPr>
              <a:t>Converting some or all of your savings to income benefits (referred to as “annuitization”) is a permanent decision. </a:t>
            </a:r>
            <a:br>
              <a:rPr lang="en-US" sz="800" dirty="0">
                <a:latin typeface="Ringside Narrow Book" panose="02000500000000000000" pitchFamily="2" charset="0"/>
              </a:rPr>
            </a:br>
            <a:r>
              <a:rPr lang="en-US" sz="800" dirty="0">
                <a:latin typeface="Ringside Narrow Book" panose="02000500000000000000" pitchFamily="2" charset="0"/>
              </a:rPr>
              <a:t>Once income benefit payments have begun, you are unable to change to another option.</a:t>
            </a:r>
          </a:p>
          <a:p>
            <a:pPr marL="137160" indent="-137160">
              <a:spcBef>
                <a:spcPts val="0"/>
              </a:spcBef>
              <a:spcAft>
                <a:spcPts val="100"/>
              </a:spcAft>
              <a:buFont typeface="+mj-lt"/>
              <a:buAutoNum type="arabicPeriod"/>
            </a:pPr>
            <a:r>
              <a:rPr lang="en-US" dirty="0"/>
              <a:t>Guarantees of fixed monthly payments are only associated with fixed annuities.</a:t>
            </a:r>
          </a:p>
        </p:txBody>
      </p:sp>
      <p:pic>
        <p:nvPicPr>
          <p:cNvPr id="9" name="Graphic 8">
            <a:extLst>
              <a:ext uri="{FF2B5EF4-FFF2-40B4-BE49-F238E27FC236}">
                <a16:creationId xmlns:a16="http://schemas.microsoft.com/office/drawing/2014/main" id="{25403799-53DB-0C8C-74CD-C8446C49FBF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19980" y="611671"/>
            <a:ext cx="1188714" cy="1188714"/>
          </a:xfrm>
          <a:prstGeom prst="rect">
            <a:avLst/>
          </a:prstGeom>
        </p:spPr>
      </p:pic>
      <p:sp>
        <p:nvSpPr>
          <p:cNvPr id="2" name="TextBox 1">
            <a:extLst>
              <a:ext uri="{FF2B5EF4-FFF2-40B4-BE49-F238E27FC236}">
                <a16:creationId xmlns:a16="http://schemas.microsoft.com/office/drawing/2014/main" id="{7A145EEA-BDAA-F5A4-8D25-945D6C949C3C}"/>
              </a:ext>
            </a:extLst>
          </p:cNvPr>
          <p:cNvSpPr txBox="1"/>
          <p:nvPr/>
        </p:nvSpPr>
        <p:spPr>
          <a:xfrm>
            <a:off x="719168" y="4012773"/>
            <a:ext cx="3672079" cy="1069590"/>
          </a:xfrm>
          <a:prstGeom prst="rect">
            <a:avLst/>
          </a:prstGeom>
          <a:noFill/>
        </p:spPr>
        <p:txBody>
          <a:bodyPr wrap="square" lIns="0" tIns="0" rIns="0" bIns="0" rtlCol="0">
            <a:noAutofit/>
          </a:bodyPr>
          <a:lstStyle/>
          <a:p>
            <a:pPr marL="179388" indent="-179388">
              <a:spcAft>
                <a:spcPts val="600"/>
              </a:spcAft>
              <a:buFont typeface="Arial" panose="020B0604020202020204" pitchFamily="34" charset="0"/>
              <a:buChar char="•"/>
            </a:pPr>
            <a:r>
              <a:rPr lang="en-US" sz="1600" kern="100" dirty="0">
                <a:solidFill>
                  <a:srgbClr val="222222"/>
                </a:solidFill>
                <a:effectLst/>
                <a:latin typeface="Ringside Narrow Book" panose="02000500000000000000" pitchFamily="2" charset="0"/>
                <a:ea typeface="Calibri" panose="020F0502020204030204" pitchFamily="34" charset="0"/>
                <a:cs typeface="Calibri" panose="020F0502020204030204" pitchFamily="34" charset="0"/>
              </a:rPr>
              <a:t>Starts whenever you’re ready</a:t>
            </a:r>
            <a:endParaRPr lang="en-US" sz="1600" kern="100" dirty="0">
              <a:solidFill>
                <a:srgbClr val="222222"/>
              </a:solidFill>
              <a:latin typeface="Ringside Narrow Book" panose="02000500000000000000" pitchFamily="2" charset="0"/>
              <a:ea typeface="Calibri" panose="020F0502020204030204" pitchFamily="34" charset="0"/>
              <a:cs typeface="Calibri" panose="020F0502020204030204" pitchFamily="34" charset="0"/>
            </a:endParaRPr>
          </a:p>
          <a:p>
            <a:pPr marL="179388" indent="-179388">
              <a:spcAft>
                <a:spcPts val="600"/>
              </a:spcAft>
              <a:buFont typeface="Arial" panose="020B0604020202020204" pitchFamily="34" charset="0"/>
              <a:buChar char="•"/>
            </a:pPr>
            <a:r>
              <a:rPr lang="en-US" sz="1600" kern="100" dirty="0">
                <a:solidFill>
                  <a:srgbClr val="222222"/>
                </a:solidFill>
                <a:effectLst/>
                <a:latin typeface="Ringside Narrow Book" panose="02000500000000000000" pitchFamily="2" charset="0"/>
                <a:ea typeface="Calibri" panose="020F0502020204030204" pitchFamily="34" charset="0"/>
                <a:cs typeface="Calibri" panose="020F0502020204030204" pitchFamily="34" charset="0"/>
              </a:rPr>
              <a:t>Based on your annuity savings or the amount you want to convert</a:t>
            </a:r>
            <a:r>
              <a:rPr lang="en-US" sz="1600" kern="100" baseline="30000" dirty="0">
                <a:solidFill>
                  <a:srgbClr val="222222"/>
                </a:solidFill>
                <a:effectLst/>
                <a:latin typeface="Ringside Narrow Book" panose="02000500000000000000" pitchFamily="2" charset="0"/>
                <a:ea typeface="Calibri" panose="020F0502020204030204" pitchFamily="34" charset="0"/>
                <a:cs typeface="Calibri" panose="020F0502020204030204" pitchFamily="34" charset="0"/>
              </a:rPr>
              <a:t>2</a:t>
            </a:r>
            <a:r>
              <a:rPr lang="en-US" sz="1600" kern="100" dirty="0">
                <a:solidFill>
                  <a:srgbClr val="222222"/>
                </a:solidFill>
                <a:effectLst/>
                <a:latin typeface="Ringside Narrow Book" panose="02000500000000000000" pitchFamily="2" charset="0"/>
                <a:ea typeface="Calibri" panose="020F0502020204030204" pitchFamily="34" charset="0"/>
                <a:cs typeface="Calibri" panose="020F0502020204030204" pitchFamily="34" charset="0"/>
              </a:rPr>
              <a:t> </a:t>
            </a:r>
            <a:endParaRPr lang="en-US" sz="1600" kern="100" dirty="0">
              <a:solidFill>
                <a:srgbClr val="222222"/>
              </a:solidFill>
              <a:latin typeface="Ringside Narrow Book" panose="02000500000000000000" pitchFamily="2" charset="0"/>
              <a:ea typeface="Calibri" panose="020F0502020204030204" pitchFamily="34" charset="0"/>
              <a:cs typeface="Calibri" panose="020F0502020204030204" pitchFamily="34" charset="0"/>
            </a:endParaRPr>
          </a:p>
          <a:p>
            <a:pPr marL="179388" indent="-179388">
              <a:spcAft>
                <a:spcPts val="600"/>
              </a:spcAft>
              <a:buFont typeface="Arial" panose="020B0604020202020204" pitchFamily="34" charset="0"/>
              <a:buChar char="•"/>
            </a:pPr>
            <a:r>
              <a:rPr lang="en-US" sz="1600" kern="100" dirty="0">
                <a:solidFill>
                  <a:srgbClr val="222222"/>
                </a:solidFill>
                <a:effectLst/>
                <a:latin typeface="Ringside Narrow Book" panose="02000500000000000000" pitchFamily="2" charset="0"/>
                <a:ea typeface="Calibri" panose="020F0502020204030204" pitchFamily="34" charset="0"/>
                <a:cs typeface="Calibri" panose="020F0502020204030204" pitchFamily="34" charset="0"/>
              </a:rPr>
              <a:t>No investments to manage</a:t>
            </a:r>
          </a:p>
          <a:p>
            <a:pPr>
              <a:spcAft>
                <a:spcPts val="600"/>
              </a:spcAft>
            </a:pPr>
            <a:endParaRPr lang="en-US" sz="2000" kern="100" dirty="0">
              <a:solidFill>
                <a:srgbClr val="222222"/>
              </a:solidFill>
              <a:latin typeface="Ringside Narrow Book" panose="02000500000000000000" pitchFamily="2"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638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svg="http://schemas.microsoft.com/office/drawing/2016/SVG/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B8A088-BFA4-7F33-77C3-0F83F9C5EA9E}"/>
              </a:ext>
            </a:extLst>
          </p:cNvPr>
          <p:cNvSpPr>
            <a:spLocks noGrp="1"/>
          </p:cNvSpPr>
          <p:nvPr>
            <p:ph type="body" sz="quarter" idx="11"/>
          </p:nvPr>
        </p:nvSpPr>
        <p:spPr/>
        <p:txBody>
          <a:bodyPr/>
          <a:lstStyle/>
          <a:p>
            <a:r>
              <a:rPr lang="en-US"/>
              <a:t>How fixed annuities work.</a:t>
            </a:r>
          </a:p>
        </p:txBody>
      </p:sp>
      <p:sp>
        <p:nvSpPr>
          <p:cNvPr id="7" name="TextBox 6">
            <a:extLst>
              <a:ext uri="{FF2B5EF4-FFF2-40B4-BE49-F238E27FC236}">
                <a16:creationId xmlns:a16="http://schemas.microsoft.com/office/drawing/2014/main" id="{4C7D108A-6A30-F27E-DE0C-4938B616DD3F}"/>
              </a:ext>
            </a:extLst>
          </p:cNvPr>
          <p:cNvSpPr txBox="1"/>
          <p:nvPr/>
        </p:nvSpPr>
        <p:spPr>
          <a:xfrm>
            <a:off x="485452" y="3535735"/>
            <a:ext cx="3405573" cy="738664"/>
          </a:xfrm>
          <a:prstGeom prst="rect">
            <a:avLst/>
          </a:prstGeom>
          <a:noFill/>
        </p:spPr>
        <p:txBody>
          <a:bodyPr wrap="square" lIns="0" tIns="0" rIns="0" bIns="0" rtlCol="0">
            <a:spAutoFit/>
          </a:bodyPr>
          <a:lstStyle/>
          <a:p>
            <a:r>
              <a:rPr lang="en-US" sz="2400" b="1">
                <a:latin typeface="Ringside Narrow" panose="02000500000000000000" pitchFamily="2" charset="0"/>
              </a:rPr>
              <a:t>Contributions </a:t>
            </a:r>
            <a:br>
              <a:rPr lang="en-US" sz="2400" b="1">
                <a:latin typeface="Ringside Narrow" panose="02000500000000000000" pitchFamily="2" charset="0"/>
              </a:rPr>
            </a:br>
            <a:r>
              <a:rPr lang="en-US" sz="2400" b="1">
                <a:latin typeface="Ringside Narrow" panose="02000500000000000000" pitchFamily="2" charset="0"/>
              </a:rPr>
              <a:t>from you</a:t>
            </a:r>
          </a:p>
        </p:txBody>
      </p:sp>
      <p:pic>
        <p:nvPicPr>
          <p:cNvPr id="17" name="Graphic 16">
            <a:extLst>
              <a:ext uri="{FF2B5EF4-FFF2-40B4-BE49-F238E27FC236}">
                <a16:creationId xmlns:a16="http://schemas.microsoft.com/office/drawing/2014/main" id="{AC669050-9F26-D6F6-DC22-44DDF4FD09C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50904" y="2248660"/>
            <a:ext cx="1035415" cy="1035415"/>
          </a:xfrm>
          <a:prstGeom prst="rect">
            <a:avLst/>
          </a:prstGeom>
        </p:spPr>
      </p:pic>
      <p:sp>
        <p:nvSpPr>
          <p:cNvPr id="19" name="TextBox 18">
            <a:extLst>
              <a:ext uri="{FF2B5EF4-FFF2-40B4-BE49-F238E27FC236}">
                <a16:creationId xmlns:a16="http://schemas.microsoft.com/office/drawing/2014/main" id="{35E78754-DFB5-EEC1-0C30-5D938523BDE3}"/>
              </a:ext>
            </a:extLst>
          </p:cNvPr>
          <p:cNvSpPr txBox="1"/>
          <p:nvPr/>
        </p:nvSpPr>
        <p:spPr>
          <a:xfrm>
            <a:off x="485452" y="1177579"/>
            <a:ext cx="7059112" cy="369332"/>
          </a:xfrm>
          <a:prstGeom prst="rect">
            <a:avLst/>
          </a:prstGeom>
          <a:noFill/>
        </p:spPr>
        <p:txBody>
          <a:bodyPr wrap="none" rtlCol="0">
            <a:spAutoFit/>
          </a:bodyPr>
          <a:lstStyle/>
          <a:p>
            <a:r>
              <a:rPr lang="en-US" dirty="0">
                <a:latin typeface="Ringside Narrow Book" panose="02000500000000000000" pitchFamily="2" charset="0"/>
              </a:rPr>
              <a:t>Guaranteed growth and guaranteed retirement checks for life, if available.</a:t>
            </a:r>
          </a:p>
        </p:txBody>
      </p:sp>
      <p:grpSp>
        <p:nvGrpSpPr>
          <p:cNvPr id="6" name="Group 5">
            <a:extLst>
              <a:ext uri="{FF2B5EF4-FFF2-40B4-BE49-F238E27FC236}">
                <a16:creationId xmlns:a16="http://schemas.microsoft.com/office/drawing/2014/main" id="{D2D8812E-C951-226D-5B4D-E78C6B1814DC}"/>
              </a:ext>
            </a:extLst>
          </p:cNvPr>
          <p:cNvGrpSpPr/>
          <p:nvPr/>
        </p:nvGrpSpPr>
        <p:grpSpPr>
          <a:xfrm>
            <a:off x="3017519" y="2339163"/>
            <a:ext cx="4841943" cy="2690150"/>
            <a:chOff x="3017519" y="2339163"/>
            <a:chExt cx="4841943" cy="2690150"/>
          </a:xfrm>
        </p:grpSpPr>
        <p:sp>
          <p:nvSpPr>
            <p:cNvPr id="9" name="TextBox 8">
              <a:extLst>
                <a:ext uri="{FF2B5EF4-FFF2-40B4-BE49-F238E27FC236}">
                  <a16:creationId xmlns:a16="http://schemas.microsoft.com/office/drawing/2014/main" id="{21110531-DCE3-513A-FC9E-789A206F14B7}"/>
                </a:ext>
              </a:extLst>
            </p:cNvPr>
            <p:cNvSpPr txBox="1"/>
            <p:nvPr/>
          </p:nvSpPr>
          <p:spPr>
            <a:xfrm>
              <a:off x="4295183" y="3535735"/>
              <a:ext cx="3564279" cy="738664"/>
            </a:xfrm>
            <a:prstGeom prst="rect">
              <a:avLst/>
            </a:prstGeom>
            <a:noFill/>
          </p:spPr>
          <p:txBody>
            <a:bodyPr wrap="square" lIns="0" tIns="0" rIns="0" bIns="0" rtlCol="0">
              <a:spAutoFit/>
            </a:bodyPr>
            <a:lstStyle/>
            <a:p>
              <a:r>
                <a:rPr lang="en-US" sz="2400" b="1" dirty="0">
                  <a:latin typeface="Ringside Narrow" panose="02000500000000000000" pitchFamily="2" charset="0"/>
                </a:rPr>
                <a:t>Guaranteed </a:t>
              </a:r>
              <a:br>
                <a:rPr lang="en-US" sz="2400" b="1" dirty="0">
                  <a:latin typeface="Ringside Narrow" panose="02000500000000000000" pitchFamily="2" charset="0"/>
                </a:rPr>
              </a:br>
              <a:r>
                <a:rPr lang="en-US" sz="2400" b="1" dirty="0">
                  <a:latin typeface="Ringside Narrow" panose="02000500000000000000" pitchFamily="2" charset="0"/>
                </a:rPr>
                <a:t>growth</a:t>
              </a:r>
            </a:p>
          </p:txBody>
        </p:sp>
        <p:sp>
          <p:nvSpPr>
            <p:cNvPr id="10" name="TextBox 9">
              <a:extLst>
                <a:ext uri="{FF2B5EF4-FFF2-40B4-BE49-F238E27FC236}">
                  <a16:creationId xmlns:a16="http://schemas.microsoft.com/office/drawing/2014/main" id="{6E4CF618-A0D8-63B3-36DE-C5CC9B0E2916}"/>
                </a:ext>
              </a:extLst>
            </p:cNvPr>
            <p:cNvSpPr txBox="1"/>
            <p:nvPr/>
          </p:nvSpPr>
          <p:spPr>
            <a:xfrm>
              <a:off x="4293870" y="4413760"/>
              <a:ext cx="3031490" cy="615553"/>
            </a:xfrm>
            <a:prstGeom prst="rect">
              <a:avLst/>
            </a:prstGeom>
            <a:noFill/>
          </p:spPr>
          <p:txBody>
            <a:bodyPr wrap="square" lIns="0" tIns="0" rIns="0" bIns="0" rtlCol="0">
              <a:spAutoFit/>
            </a:bodyPr>
            <a:lstStyle/>
            <a:p>
              <a:r>
                <a:rPr lang="en-US" sz="2000" dirty="0">
                  <a:latin typeface="Ringside Narrow Book" panose="02000500000000000000" pitchFamily="2" charset="0"/>
                </a:rPr>
                <a:t>Get steady growth no matter the market ups and downs</a:t>
              </a:r>
            </a:p>
          </p:txBody>
        </p:sp>
        <p:pic>
          <p:nvPicPr>
            <p:cNvPr id="18" name="Graphic 17">
              <a:extLst>
                <a:ext uri="{FF2B5EF4-FFF2-40B4-BE49-F238E27FC236}">
                  <a16:creationId xmlns:a16="http://schemas.microsoft.com/office/drawing/2014/main" id="{DEA33593-E922-08BC-1660-E9FE7F9B7B47}"/>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257500" y="2339163"/>
              <a:ext cx="944912" cy="944912"/>
            </a:xfrm>
            <a:prstGeom prst="rect">
              <a:avLst/>
            </a:prstGeom>
          </p:spPr>
        </p:pic>
        <p:sp>
          <p:nvSpPr>
            <p:cNvPr id="3" name="Right Arrow 2">
              <a:extLst>
                <a:ext uri="{FF2B5EF4-FFF2-40B4-BE49-F238E27FC236}">
                  <a16:creationId xmlns:a16="http://schemas.microsoft.com/office/drawing/2014/main" id="{0A2A5EA7-E049-A7A4-C4F5-21708A5CFD89}"/>
                </a:ext>
              </a:extLst>
            </p:cNvPr>
            <p:cNvSpPr/>
            <p:nvPr/>
          </p:nvSpPr>
          <p:spPr>
            <a:xfrm>
              <a:off x="3017519" y="3591615"/>
              <a:ext cx="459802" cy="369332"/>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69A2A9A7-9CA9-2245-4C0B-FA1AC828567E}"/>
              </a:ext>
            </a:extLst>
          </p:cNvPr>
          <p:cNvGrpSpPr/>
          <p:nvPr/>
        </p:nvGrpSpPr>
        <p:grpSpPr>
          <a:xfrm>
            <a:off x="6898403" y="2465557"/>
            <a:ext cx="4645963" cy="3179309"/>
            <a:chOff x="6898403" y="2465557"/>
            <a:chExt cx="4645963" cy="3179309"/>
          </a:xfrm>
        </p:grpSpPr>
        <p:sp>
          <p:nvSpPr>
            <p:cNvPr id="11" name="TextBox 10">
              <a:extLst>
                <a:ext uri="{FF2B5EF4-FFF2-40B4-BE49-F238E27FC236}">
                  <a16:creationId xmlns:a16="http://schemas.microsoft.com/office/drawing/2014/main" id="{3A7D049C-3FDA-D705-19EB-791953A4C8A0}"/>
                </a:ext>
              </a:extLst>
            </p:cNvPr>
            <p:cNvSpPr txBox="1"/>
            <p:nvPr/>
          </p:nvSpPr>
          <p:spPr>
            <a:xfrm>
              <a:off x="8223088" y="3535735"/>
              <a:ext cx="2906876" cy="738664"/>
            </a:xfrm>
            <a:prstGeom prst="rect">
              <a:avLst/>
            </a:prstGeom>
            <a:noFill/>
          </p:spPr>
          <p:txBody>
            <a:bodyPr wrap="square" lIns="0" tIns="0" rIns="0" bIns="0" rtlCol="0">
              <a:spAutoFit/>
            </a:bodyPr>
            <a:lstStyle/>
            <a:p>
              <a:r>
                <a:rPr lang="en-US" sz="2400" b="1" dirty="0">
                  <a:latin typeface="Ringside Narrow" panose="02000500000000000000" pitchFamily="2" charset="0"/>
                </a:rPr>
                <a:t>Guaranteed </a:t>
              </a:r>
              <a:br>
                <a:rPr lang="en-US" sz="2400" b="1" dirty="0">
                  <a:latin typeface="Ringside Narrow" panose="02000500000000000000" pitchFamily="2" charset="0"/>
                </a:rPr>
              </a:br>
              <a:r>
                <a:rPr lang="en-US" sz="2400" b="1" dirty="0">
                  <a:latin typeface="Ringside Narrow" panose="02000500000000000000" pitchFamily="2" charset="0"/>
                </a:rPr>
                <a:t>income for life</a:t>
              </a:r>
            </a:p>
          </p:txBody>
        </p:sp>
        <p:sp>
          <p:nvSpPr>
            <p:cNvPr id="12" name="TextBox 11">
              <a:extLst>
                <a:ext uri="{FF2B5EF4-FFF2-40B4-BE49-F238E27FC236}">
                  <a16:creationId xmlns:a16="http://schemas.microsoft.com/office/drawing/2014/main" id="{C6E53E2C-1C2B-03FA-FB0D-7E0238989917}"/>
                </a:ext>
              </a:extLst>
            </p:cNvPr>
            <p:cNvSpPr txBox="1"/>
            <p:nvPr/>
          </p:nvSpPr>
          <p:spPr>
            <a:xfrm>
              <a:off x="8223088" y="4413760"/>
              <a:ext cx="3321278" cy="1231106"/>
            </a:xfrm>
            <a:prstGeom prst="rect">
              <a:avLst/>
            </a:prstGeom>
            <a:noFill/>
          </p:spPr>
          <p:txBody>
            <a:bodyPr wrap="square" lIns="0" tIns="0" rIns="0" bIns="0" rtlCol="0">
              <a:spAutoFit/>
            </a:bodyPr>
            <a:lstStyle/>
            <a:p>
              <a:r>
                <a:rPr lang="en-US" sz="2000" dirty="0">
                  <a:latin typeface="Ringside Narrow Book" panose="02000500000000000000" pitchFamily="2" charset="0"/>
                </a:rPr>
                <a:t>Receive monthly retirement checks for life when you </a:t>
              </a:r>
              <a:br>
                <a:rPr lang="en-US" sz="2000" dirty="0">
                  <a:latin typeface="Ringside Narrow Book" panose="02000500000000000000" pitchFamily="2" charset="0"/>
                </a:rPr>
              </a:br>
              <a:r>
                <a:rPr lang="en-US" sz="2000" dirty="0">
                  <a:latin typeface="Ringside Narrow Book" panose="02000500000000000000" pitchFamily="2" charset="0"/>
                </a:rPr>
                <a:t>convert some or all of your annuity savings</a:t>
              </a:r>
            </a:p>
          </p:txBody>
        </p:sp>
        <p:pic>
          <p:nvPicPr>
            <p:cNvPr id="16" name="Graphic 15">
              <a:extLst>
                <a:ext uri="{FF2B5EF4-FFF2-40B4-BE49-F238E27FC236}">
                  <a16:creationId xmlns:a16="http://schemas.microsoft.com/office/drawing/2014/main" id="{17C993E0-3BE9-8058-A24C-48ABEE05FC6A}"/>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223087" y="2465557"/>
              <a:ext cx="963443" cy="963443"/>
            </a:xfrm>
            <a:prstGeom prst="rect">
              <a:avLst/>
            </a:prstGeom>
          </p:spPr>
        </p:pic>
        <p:sp>
          <p:nvSpPr>
            <p:cNvPr id="5" name="Right Arrow 4">
              <a:extLst>
                <a:ext uri="{FF2B5EF4-FFF2-40B4-BE49-F238E27FC236}">
                  <a16:creationId xmlns:a16="http://schemas.microsoft.com/office/drawing/2014/main" id="{95FBF811-B45C-3C07-35E1-196590D2F44B}"/>
                </a:ext>
              </a:extLst>
            </p:cNvPr>
            <p:cNvSpPr/>
            <p:nvPr/>
          </p:nvSpPr>
          <p:spPr>
            <a:xfrm>
              <a:off x="6898403" y="3591615"/>
              <a:ext cx="459802" cy="369332"/>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41B84B4B-E46A-1EBC-28AF-601A09F6EA31}"/>
              </a:ext>
            </a:extLst>
          </p:cNvPr>
          <p:cNvSpPr txBox="1"/>
          <p:nvPr/>
        </p:nvSpPr>
        <p:spPr>
          <a:xfrm>
            <a:off x="485452" y="4413760"/>
            <a:ext cx="2532067" cy="923330"/>
          </a:xfrm>
          <a:prstGeom prst="rect">
            <a:avLst/>
          </a:prstGeom>
          <a:noFill/>
        </p:spPr>
        <p:txBody>
          <a:bodyPr wrap="square" lIns="0" tIns="0" rIns="0" bIns="0" rtlCol="0">
            <a:spAutoFit/>
          </a:bodyPr>
          <a:lstStyle/>
          <a:p>
            <a:r>
              <a:rPr lang="en-US" sz="2000" dirty="0">
                <a:latin typeface="Ringside Narrow Book" panose="02000500000000000000" pitchFamily="2" charset="0"/>
              </a:rPr>
              <a:t>Save in your annuity along with other investments </a:t>
            </a:r>
          </a:p>
        </p:txBody>
      </p:sp>
      <p:sp>
        <p:nvSpPr>
          <p:cNvPr id="14" name="Text Placeholder 5">
            <a:extLst>
              <a:ext uri="{FF2B5EF4-FFF2-40B4-BE49-F238E27FC236}">
                <a16:creationId xmlns:a16="http://schemas.microsoft.com/office/drawing/2014/main" id="{5B14F6E2-FEE0-D20E-36A0-1A775AEFCC86}"/>
              </a:ext>
            </a:extLst>
          </p:cNvPr>
          <p:cNvSpPr txBox="1">
            <a:spLocks/>
          </p:cNvSpPr>
          <p:nvPr/>
        </p:nvSpPr>
        <p:spPr>
          <a:xfrm>
            <a:off x="350904" y="5794303"/>
            <a:ext cx="11193462" cy="425146"/>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800" b="0" i="0" kern="1200">
                <a:solidFill>
                  <a:schemeClr val="tx1"/>
                </a:solidFill>
                <a:latin typeface="Ringside Narrow Book"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5080">
              <a:spcBef>
                <a:spcPts val="0"/>
              </a:spcBef>
              <a:spcAft>
                <a:spcPts val="100"/>
              </a:spcAft>
            </a:pPr>
            <a:r>
              <a:rPr lang="en-US" dirty="0">
                <a:cs typeface="ITC Franklin Gothic Std Book"/>
              </a:rPr>
              <a:t>Guarantees are based on the claims-paying ability of the issuer.</a:t>
            </a:r>
          </a:p>
          <a:p>
            <a:pPr marR="5080">
              <a:spcBef>
                <a:spcPts val="0"/>
              </a:spcBef>
              <a:spcAft>
                <a:spcPts val="100"/>
              </a:spcAft>
            </a:pPr>
            <a:r>
              <a:rPr lang="en-US" dirty="0">
                <a:cs typeface="ITC Franklin Gothic Std Book"/>
              </a:rPr>
              <a:t>Converting</a:t>
            </a:r>
            <a:r>
              <a:rPr lang="en-US" spc="15" dirty="0">
                <a:cs typeface="ITC Franklin Gothic Std Book"/>
              </a:rPr>
              <a:t> </a:t>
            </a:r>
            <a:r>
              <a:rPr lang="en-US" dirty="0">
                <a:cs typeface="ITC Franklin Gothic Std Book"/>
              </a:rPr>
              <a:t>some</a:t>
            </a:r>
            <a:r>
              <a:rPr lang="en-US" spc="20" dirty="0">
                <a:cs typeface="ITC Franklin Gothic Std Book"/>
              </a:rPr>
              <a:t> </a:t>
            </a:r>
            <a:r>
              <a:rPr lang="en-US" dirty="0">
                <a:cs typeface="ITC Franklin Gothic Std Book"/>
              </a:rPr>
              <a:t>or</a:t>
            </a:r>
            <a:r>
              <a:rPr lang="en-US" spc="20" dirty="0">
                <a:cs typeface="ITC Franklin Gothic Std Book"/>
              </a:rPr>
              <a:t> </a:t>
            </a:r>
            <a:r>
              <a:rPr lang="en-US" dirty="0">
                <a:cs typeface="ITC Franklin Gothic Std Book"/>
              </a:rPr>
              <a:t>all</a:t>
            </a:r>
            <a:r>
              <a:rPr lang="en-US" spc="20" dirty="0">
                <a:cs typeface="ITC Franklin Gothic Std Book"/>
              </a:rPr>
              <a:t> </a:t>
            </a:r>
            <a:r>
              <a:rPr lang="en-US" dirty="0">
                <a:cs typeface="ITC Franklin Gothic Std Book"/>
              </a:rPr>
              <a:t>of</a:t>
            </a:r>
            <a:r>
              <a:rPr lang="en-US" spc="15" dirty="0">
                <a:cs typeface="ITC Franklin Gothic Std Book"/>
              </a:rPr>
              <a:t> </a:t>
            </a:r>
            <a:r>
              <a:rPr lang="en-US" dirty="0">
                <a:cs typeface="ITC Franklin Gothic Std Book"/>
              </a:rPr>
              <a:t>your</a:t>
            </a:r>
            <a:r>
              <a:rPr lang="en-US" spc="20" dirty="0">
                <a:cs typeface="ITC Franklin Gothic Std Book"/>
              </a:rPr>
              <a:t> </a:t>
            </a:r>
            <a:r>
              <a:rPr lang="en-US" dirty="0">
                <a:cs typeface="ITC Franklin Gothic Std Book"/>
              </a:rPr>
              <a:t>savings</a:t>
            </a:r>
            <a:r>
              <a:rPr lang="en-US" spc="20" dirty="0">
                <a:cs typeface="ITC Franklin Gothic Std Book"/>
              </a:rPr>
              <a:t> </a:t>
            </a:r>
            <a:r>
              <a:rPr lang="en-US" dirty="0">
                <a:cs typeface="ITC Franklin Gothic Std Book"/>
              </a:rPr>
              <a:t>to</a:t>
            </a:r>
            <a:r>
              <a:rPr lang="en-US" spc="20" dirty="0">
                <a:cs typeface="ITC Franklin Gothic Std Book"/>
              </a:rPr>
              <a:t> </a:t>
            </a:r>
            <a:r>
              <a:rPr lang="en-US" dirty="0">
                <a:cs typeface="ITC Franklin Gothic Std Book"/>
              </a:rPr>
              <a:t>income</a:t>
            </a:r>
            <a:r>
              <a:rPr lang="en-US" spc="15" dirty="0">
                <a:cs typeface="ITC Franklin Gothic Std Book"/>
              </a:rPr>
              <a:t> </a:t>
            </a:r>
            <a:r>
              <a:rPr lang="en-US" dirty="0">
                <a:cs typeface="ITC Franklin Gothic Std Book"/>
              </a:rPr>
              <a:t>benefits</a:t>
            </a:r>
            <a:r>
              <a:rPr lang="en-US" spc="20" dirty="0">
                <a:cs typeface="ITC Franklin Gothic Std Book"/>
              </a:rPr>
              <a:t> </a:t>
            </a:r>
            <a:r>
              <a:rPr lang="en-US" dirty="0">
                <a:cs typeface="ITC Franklin Gothic Std Book"/>
              </a:rPr>
              <a:t>(referred</a:t>
            </a:r>
            <a:r>
              <a:rPr lang="en-US" spc="20" dirty="0">
                <a:cs typeface="ITC Franklin Gothic Std Book"/>
              </a:rPr>
              <a:t> </a:t>
            </a:r>
            <a:r>
              <a:rPr lang="en-US" dirty="0">
                <a:cs typeface="ITC Franklin Gothic Std Book"/>
              </a:rPr>
              <a:t>to</a:t>
            </a:r>
            <a:r>
              <a:rPr lang="en-US" spc="20" dirty="0">
                <a:cs typeface="ITC Franklin Gothic Std Book"/>
              </a:rPr>
              <a:t> </a:t>
            </a:r>
            <a:r>
              <a:rPr lang="en-US" dirty="0">
                <a:cs typeface="ITC Franklin Gothic Std Book"/>
              </a:rPr>
              <a:t>as</a:t>
            </a:r>
            <a:r>
              <a:rPr lang="en-US" spc="20" dirty="0">
                <a:cs typeface="ITC Franklin Gothic Std Book"/>
              </a:rPr>
              <a:t> </a:t>
            </a:r>
            <a:r>
              <a:rPr lang="en-US" dirty="0">
                <a:cs typeface="ITC Franklin Gothic Std Book"/>
              </a:rPr>
              <a:t>“annuitization”)</a:t>
            </a:r>
            <a:r>
              <a:rPr lang="en-US" spc="15" dirty="0">
                <a:cs typeface="ITC Franklin Gothic Std Book"/>
              </a:rPr>
              <a:t> </a:t>
            </a:r>
            <a:r>
              <a:rPr lang="en-US" dirty="0">
                <a:cs typeface="ITC Franklin Gothic Std Book"/>
              </a:rPr>
              <a:t>is</a:t>
            </a:r>
            <a:r>
              <a:rPr lang="en-US" spc="20" dirty="0">
                <a:cs typeface="ITC Franklin Gothic Std Book"/>
              </a:rPr>
              <a:t> </a:t>
            </a:r>
            <a:r>
              <a:rPr lang="en-US" dirty="0">
                <a:cs typeface="ITC Franklin Gothic Std Book"/>
              </a:rPr>
              <a:t>a</a:t>
            </a:r>
            <a:r>
              <a:rPr lang="en-US" spc="20" dirty="0">
                <a:cs typeface="ITC Franklin Gothic Std Book"/>
              </a:rPr>
              <a:t> </a:t>
            </a:r>
            <a:r>
              <a:rPr lang="en-US" dirty="0">
                <a:cs typeface="ITC Franklin Gothic Std Book"/>
              </a:rPr>
              <a:t>permanent</a:t>
            </a:r>
            <a:r>
              <a:rPr lang="en-US" spc="20" dirty="0">
                <a:cs typeface="ITC Franklin Gothic Std Book"/>
              </a:rPr>
              <a:t> </a:t>
            </a:r>
            <a:r>
              <a:rPr lang="en-US" dirty="0">
                <a:cs typeface="ITC Franklin Gothic Std Book"/>
              </a:rPr>
              <a:t>decision.</a:t>
            </a:r>
            <a:r>
              <a:rPr lang="en-US" spc="15" dirty="0">
                <a:cs typeface="ITC Franklin Gothic Std Book"/>
              </a:rPr>
              <a:t> </a:t>
            </a:r>
            <a:r>
              <a:rPr lang="en-US" dirty="0">
                <a:cs typeface="ITC Franklin Gothic Std Book"/>
              </a:rPr>
              <a:t>Once</a:t>
            </a:r>
            <a:r>
              <a:rPr lang="en-US" spc="20" dirty="0">
                <a:cs typeface="ITC Franklin Gothic Std Book"/>
              </a:rPr>
              <a:t> </a:t>
            </a:r>
            <a:r>
              <a:rPr lang="en-US" dirty="0">
                <a:cs typeface="ITC Franklin Gothic Std Book"/>
              </a:rPr>
              <a:t>income</a:t>
            </a:r>
            <a:r>
              <a:rPr lang="en-US" spc="20" dirty="0">
                <a:cs typeface="ITC Franklin Gothic Std Book"/>
              </a:rPr>
              <a:t> </a:t>
            </a:r>
            <a:r>
              <a:rPr lang="en-US" dirty="0">
                <a:cs typeface="ITC Franklin Gothic Std Book"/>
              </a:rPr>
              <a:t>benefit</a:t>
            </a:r>
            <a:r>
              <a:rPr lang="en-US" spc="20" dirty="0">
                <a:cs typeface="ITC Franklin Gothic Std Book"/>
              </a:rPr>
              <a:t> </a:t>
            </a:r>
            <a:r>
              <a:rPr lang="en-US" dirty="0">
                <a:cs typeface="ITC Franklin Gothic Std Book"/>
              </a:rPr>
              <a:t>payments</a:t>
            </a:r>
            <a:r>
              <a:rPr lang="en-US" spc="15" dirty="0">
                <a:cs typeface="ITC Franklin Gothic Std Book"/>
              </a:rPr>
              <a:t> </a:t>
            </a:r>
            <a:r>
              <a:rPr lang="en-US" dirty="0">
                <a:cs typeface="ITC Franklin Gothic Std Book"/>
              </a:rPr>
              <a:t>have</a:t>
            </a:r>
            <a:r>
              <a:rPr lang="en-US" spc="20" dirty="0">
                <a:cs typeface="ITC Franklin Gothic Std Book"/>
              </a:rPr>
              <a:t> </a:t>
            </a:r>
            <a:r>
              <a:rPr lang="en-US" dirty="0">
                <a:cs typeface="ITC Franklin Gothic Std Book"/>
              </a:rPr>
              <a:t>begun,</a:t>
            </a:r>
            <a:r>
              <a:rPr lang="en-US" spc="20" dirty="0">
                <a:cs typeface="ITC Franklin Gothic Std Book"/>
              </a:rPr>
              <a:t> </a:t>
            </a:r>
            <a:r>
              <a:rPr lang="en-US" dirty="0">
                <a:cs typeface="ITC Franklin Gothic Std Book"/>
              </a:rPr>
              <a:t>you</a:t>
            </a:r>
            <a:r>
              <a:rPr lang="en-US" spc="20" dirty="0">
                <a:cs typeface="ITC Franklin Gothic Std Book"/>
              </a:rPr>
              <a:t> </a:t>
            </a:r>
            <a:r>
              <a:rPr lang="en-US" dirty="0">
                <a:cs typeface="ITC Franklin Gothic Std Book"/>
              </a:rPr>
              <a:t>are</a:t>
            </a:r>
            <a:r>
              <a:rPr lang="en-US" spc="20" dirty="0">
                <a:cs typeface="ITC Franklin Gothic Std Book"/>
              </a:rPr>
              <a:t> </a:t>
            </a:r>
            <a:r>
              <a:rPr lang="en-US" spc="-10" dirty="0">
                <a:cs typeface="ITC Franklin Gothic Std Book"/>
              </a:rPr>
              <a:t>unable </a:t>
            </a:r>
            <a:r>
              <a:rPr lang="en-US" dirty="0">
                <a:cs typeface="ITC Franklin Gothic Std Book"/>
              </a:rPr>
              <a:t>to</a:t>
            </a:r>
            <a:r>
              <a:rPr lang="en-US" spc="10" dirty="0">
                <a:cs typeface="ITC Franklin Gothic Std Book"/>
              </a:rPr>
              <a:t> </a:t>
            </a:r>
            <a:r>
              <a:rPr lang="en-US" dirty="0">
                <a:cs typeface="ITC Franklin Gothic Std Book"/>
              </a:rPr>
              <a:t>change</a:t>
            </a:r>
            <a:r>
              <a:rPr lang="en-US" spc="15" dirty="0">
                <a:cs typeface="ITC Franklin Gothic Std Book"/>
              </a:rPr>
              <a:t> </a:t>
            </a:r>
            <a:r>
              <a:rPr lang="en-US" dirty="0">
                <a:cs typeface="ITC Franklin Gothic Std Book"/>
              </a:rPr>
              <a:t>to</a:t>
            </a:r>
            <a:r>
              <a:rPr lang="en-US" spc="10" dirty="0">
                <a:cs typeface="ITC Franklin Gothic Std Book"/>
              </a:rPr>
              <a:t> </a:t>
            </a:r>
            <a:r>
              <a:rPr lang="en-US" dirty="0">
                <a:cs typeface="ITC Franklin Gothic Std Book"/>
              </a:rPr>
              <a:t>another</a:t>
            </a:r>
            <a:r>
              <a:rPr lang="en-US" spc="15" dirty="0">
                <a:cs typeface="ITC Franklin Gothic Std Book"/>
              </a:rPr>
              <a:t> </a:t>
            </a:r>
            <a:r>
              <a:rPr lang="en-US" spc="-10" dirty="0">
                <a:cs typeface="ITC Franklin Gothic Std Book"/>
              </a:rPr>
              <a:t>option.</a:t>
            </a:r>
          </a:p>
        </p:txBody>
      </p:sp>
    </p:spTree>
    <p:extLst>
      <p:ext uri="{BB962C8B-B14F-4D97-AF65-F5344CB8AC3E}">
        <p14:creationId xmlns:p14="http://schemas.microsoft.com/office/powerpoint/2010/main" val="109887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svg="http://schemas.microsoft.com/office/drawing/2016/SVG/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35E78754-DFB5-EEC1-0C30-5D938523BDE3}"/>
              </a:ext>
            </a:extLst>
          </p:cNvPr>
          <p:cNvSpPr txBox="1"/>
          <p:nvPr/>
        </p:nvSpPr>
        <p:spPr>
          <a:xfrm>
            <a:off x="623146" y="1120145"/>
            <a:ext cx="10685320" cy="923330"/>
          </a:xfrm>
          <a:prstGeom prst="rect">
            <a:avLst/>
          </a:prstGeom>
          <a:noFill/>
        </p:spPr>
        <p:txBody>
          <a:bodyPr wrap="square" rtlCol="0">
            <a:spAutoFit/>
          </a:bodyPr>
          <a:lstStyle/>
          <a:p>
            <a:r>
              <a:rPr lang="en-US" dirty="0">
                <a:latin typeface="Ringside Narrow Book" panose="02000500000000000000" pitchFamily="2" charset="0"/>
              </a:rPr>
              <a:t>Twin sisters, Tara and Rachel, both retire at 65. Tara takes $100,000 of her savings and converts it to guaranteed lifetime income through a fixed annuity. Rachel decides to keep her $100,000 and take regular withdrawals. </a:t>
            </a:r>
          </a:p>
          <a:p>
            <a:endParaRPr lang="en-US" dirty="0">
              <a:latin typeface="Ringside Narrow Book" panose="02000500000000000000" pitchFamily="2" charset="0"/>
            </a:endParaRPr>
          </a:p>
        </p:txBody>
      </p:sp>
      <p:sp>
        <p:nvSpPr>
          <p:cNvPr id="20" name="object 34">
            <a:extLst>
              <a:ext uri="{FF2B5EF4-FFF2-40B4-BE49-F238E27FC236}">
                <a16:creationId xmlns:a16="http://schemas.microsoft.com/office/drawing/2014/main" id="{D886A96E-7A2D-789A-A139-894B80CBD1EA}"/>
              </a:ext>
            </a:extLst>
          </p:cNvPr>
          <p:cNvSpPr txBox="1"/>
          <p:nvPr/>
        </p:nvSpPr>
        <p:spPr>
          <a:xfrm>
            <a:off x="941295" y="2441090"/>
            <a:ext cx="1868740" cy="505267"/>
          </a:xfrm>
          <a:prstGeom prst="rect">
            <a:avLst/>
          </a:prstGeom>
        </p:spPr>
        <p:txBody>
          <a:bodyPr vert="horz" wrap="square" lIns="0" tIns="12700" rIns="0" bIns="0" rtlCol="0">
            <a:spAutoFit/>
          </a:bodyPr>
          <a:lstStyle/>
          <a:p>
            <a:pPr marL="12700" algn="r">
              <a:lnSpc>
                <a:spcPct val="100000"/>
              </a:lnSpc>
              <a:spcBef>
                <a:spcPts val="100"/>
              </a:spcBef>
            </a:pPr>
            <a:r>
              <a:rPr sz="3200" b="1">
                <a:latin typeface="Ringside Narrow" panose="02000500000000000000" pitchFamily="2" charset="0"/>
                <a:cs typeface="ITCFranklinGothicStd-Med"/>
              </a:rPr>
              <a:t>Tara</a:t>
            </a:r>
          </a:p>
        </p:txBody>
      </p:sp>
      <p:sp>
        <p:nvSpPr>
          <p:cNvPr id="21" name="object 8">
            <a:extLst>
              <a:ext uri="{FF2B5EF4-FFF2-40B4-BE49-F238E27FC236}">
                <a16:creationId xmlns:a16="http://schemas.microsoft.com/office/drawing/2014/main" id="{F30BE852-A37E-799E-04C4-D445E946315C}"/>
              </a:ext>
            </a:extLst>
          </p:cNvPr>
          <p:cNvSpPr txBox="1"/>
          <p:nvPr/>
        </p:nvSpPr>
        <p:spPr>
          <a:xfrm>
            <a:off x="2292917" y="4838080"/>
            <a:ext cx="428716" cy="259045"/>
          </a:xfrm>
          <a:prstGeom prst="rect">
            <a:avLst/>
          </a:prstGeom>
        </p:spPr>
        <p:txBody>
          <a:bodyPr vert="horz" wrap="square" lIns="0" tIns="12700" rIns="0" bIns="0" rtlCol="0">
            <a:spAutoFit/>
          </a:bodyPr>
          <a:lstStyle/>
          <a:p>
            <a:pPr marL="12700">
              <a:lnSpc>
                <a:spcPct val="100000"/>
              </a:lnSpc>
              <a:spcBef>
                <a:spcPts val="100"/>
              </a:spcBef>
            </a:pPr>
            <a:r>
              <a:rPr sz="1600" b="1">
                <a:solidFill>
                  <a:schemeClr val="tx2"/>
                </a:solidFill>
                <a:latin typeface="Ringside Narrow" panose="02000500000000000000" pitchFamily="2" charset="0"/>
                <a:cs typeface="ITCFranklinGothicStd-Med"/>
              </a:rPr>
              <a:t>AGE</a:t>
            </a:r>
          </a:p>
        </p:txBody>
      </p:sp>
      <p:sp>
        <p:nvSpPr>
          <p:cNvPr id="22" name="object 11">
            <a:extLst>
              <a:ext uri="{FF2B5EF4-FFF2-40B4-BE49-F238E27FC236}">
                <a16:creationId xmlns:a16="http://schemas.microsoft.com/office/drawing/2014/main" id="{2A70EA7E-3A31-6A51-E701-81EAB661AC99}"/>
              </a:ext>
            </a:extLst>
          </p:cNvPr>
          <p:cNvSpPr/>
          <p:nvPr/>
        </p:nvSpPr>
        <p:spPr>
          <a:xfrm>
            <a:off x="2955809" y="4967605"/>
            <a:ext cx="7258050" cy="0"/>
          </a:xfrm>
          <a:custGeom>
            <a:avLst/>
            <a:gdLst/>
            <a:ahLst/>
            <a:cxnLst/>
            <a:rect l="l" t="t" r="r" b="b"/>
            <a:pathLst>
              <a:path w="7258050">
                <a:moveTo>
                  <a:pt x="0" y="0"/>
                </a:moveTo>
                <a:lnTo>
                  <a:pt x="7258050" y="0"/>
                </a:lnTo>
              </a:path>
            </a:pathLst>
          </a:custGeom>
          <a:ln w="25400">
            <a:solidFill>
              <a:schemeClr val="tx1"/>
            </a:solidFill>
          </a:ln>
        </p:spPr>
        <p:txBody>
          <a:bodyPr wrap="square" lIns="0" tIns="0" rIns="0" bIns="0" rtlCol="0"/>
          <a:lstStyle/>
          <a:p>
            <a:endParaRPr/>
          </a:p>
        </p:txBody>
      </p:sp>
      <p:sp>
        <p:nvSpPr>
          <p:cNvPr id="23" name="object 18">
            <a:extLst>
              <a:ext uri="{FF2B5EF4-FFF2-40B4-BE49-F238E27FC236}">
                <a16:creationId xmlns:a16="http://schemas.microsoft.com/office/drawing/2014/main" id="{C6C5E631-62D7-FA83-B3C7-66768C9BD589}"/>
              </a:ext>
            </a:extLst>
          </p:cNvPr>
          <p:cNvSpPr txBox="1"/>
          <p:nvPr/>
        </p:nvSpPr>
        <p:spPr>
          <a:xfrm>
            <a:off x="3016818" y="5098554"/>
            <a:ext cx="262333" cy="197490"/>
          </a:xfrm>
          <a:prstGeom prst="rect">
            <a:avLst/>
          </a:prstGeom>
        </p:spPr>
        <p:txBody>
          <a:bodyPr vert="horz" wrap="square" lIns="0" tIns="12700" rIns="0" bIns="0" rtlCol="0">
            <a:spAutoFit/>
          </a:bodyPr>
          <a:lstStyle/>
          <a:p>
            <a:pPr marL="12700">
              <a:lnSpc>
                <a:spcPct val="100000"/>
              </a:lnSpc>
              <a:spcBef>
                <a:spcPts val="100"/>
              </a:spcBef>
            </a:pPr>
            <a:r>
              <a:rPr lang="en-US" sz="1200">
                <a:latin typeface="Ringside Narrow Book" panose="02000500000000000000" pitchFamily="2" charset="0"/>
                <a:cs typeface="ITC Franklin Gothic Std Book"/>
              </a:rPr>
              <a:t>6</a:t>
            </a:r>
            <a:r>
              <a:rPr sz="1200">
                <a:latin typeface="Ringside Narrow Book" panose="02000500000000000000" pitchFamily="2" charset="0"/>
                <a:cs typeface="ITC Franklin Gothic Std Book"/>
              </a:rPr>
              <a:t>5</a:t>
            </a:r>
          </a:p>
        </p:txBody>
      </p:sp>
      <p:sp>
        <p:nvSpPr>
          <p:cNvPr id="24" name="object 19">
            <a:extLst>
              <a:ext uri="{FF2B5EF4-FFF2-40B4-BE49-F238E27FC236}">
                <a16:creationId xmlns:a16="http://schemas.microsoft.com/office/drawing/2014/main" id="{4FB4DFD5-8E3B-5CF7-FE18-6FDFAC1C791E}"/>
              </a:ext>
            </a:extLst>
          </p:cNvPr>
          <p:cNvSpPr txBox="1"/>
          <p:nvPr/>
        </p:nvSpPr>
        <p:spPr>
          <a:xfrm>
            <a:off x="4130670" y="5098554"/>
            <a:ext cx="262333" cy="197490"/>
          </a:xfrm>
          <a:prstGeom prst="rect">
            <a:avLst/>
          </a:prstGeom>
        </p:spPr>
        <p:txBody>
          <a:bodyPr vert="horz" wrap="square" lIns="0" tIns="12700" rIns="0" bIns="0" rtlCol="0">
            <a:spAutoFit/>
          </a:bodyPr>
          <a:lstStyle/>
          <a:p>
            <a:pPr marL="12700">
              <a:lnSpc>
                <a:spcPct val="100000"/>
              </a:lnSpc>
              <a:spcBef>
                <a:spcPts val="100"/>
              </a:spcBef>
            </a:pPr>
            <a:r>
              <a:rPr lang="en-US" sz="1200">
                <a:latin typeface="Ringside Narrow Book" panose="02000500000000000000" pitchFamily="2" charset="0"/>
                <a:cs typeface="ITC Franklin Gothic Std Book"/>
              </a:rPr>
              <a:t>70</a:t>
            </a:r>
            <a:endParaRPr sz="1200">
              <a:latin typeface="Ringside Narrow Book" panose="02000500000000000000" pitchFamily="2" charset="0"/>
              <a:cs typeface="ITC Franklin Gothic Std Book"/>
            </a:endParaRPr>
          </a:p>
        </p:txBody>
      </p:sp>
      <p:sp>
        <p:nvSpPr>
          <p:cNvPr id="25" name="object 20">
            <a:extLst>
              <a:ext uri="{FF2B5EF4-FFF2-40B4-BE49-F238E27FC236}">
                <a16:creationId xmlns:a16="http://schemas.microsoft.com/office/drawing/2014/main" id="{5E8E7175-337D-775D-D943-41E9CD3A9AFF}"/>
              </a:ext>
            </a:extLst>
          </p:cNvPr>
          <p:cNvSpPr txBox="1"/>
          <p:nvPr/>
        </p:nvSpPr>
        <p:spPr>
          <a:xfrm>
            <a:off x="5244524" y="5098554"/>
            <a:ext cx="262333" cy="197490"/>
          </a:xfrm>
          <a:prstGeom prst="rect">
            <a:avLst/>
          </a:prstGeom>
        </p:spPr>
        <p:txBody>
          <a:bodyPr vert="horz" wrap="square" lIns="0" tIns="12700" rIns="0" bIns="0" rtlCol="0">
            <a:spAutoFit/>
          </a:bodyPr>
          <a:lstStyle/>
          <a:p>
            <a:pPr marL="12700">
              <a:lnSpc>
                <a:spcPct val="100000"/>
              </a:lnSpc>
              <a:spcBef>
                <a:spcPts val="100"/>
              </a:spcBef>
            </a:pPr>
            <a:r>
              <a:rPr lang="en-US" sz="1200">
                <a:latin typeface="Ringside Narrow Book" panose="02000500000000000000" pitchFamily="2" charset="0"/>
                <a:cs typeface="ITC Franklin Gothic Std Book"/>
              </a:rPr>
              <a:t>75</a:t>
            </a:r>
            <a:endParaRPr sz="1200">
              <a:latin typeface="Ringside Narrow Book" panose="02000500000000000000" pitchFamily="2" charset="0"/>
              <a:cs typeface="ITC Franklin Gothic Std Book"/>
            </a:endParaRPr>
          </a:p>
        </p:txBody>
      </p:sp>
      <p:sp>
        <p:nvSpPr>
          <p:cNvPr id="26" name="object 21">
            <a:extLst>
              <a:ext uri="{FF2B5EF4-FFF2-40B4-BE49-F238E27FC236}">
                <a16:creationId xmlns:a16="http://schemas.microsoft.com/office/drawing/2014/main" id="{FD6CD030-1879-DD2F-6530-36A473BF8A65}"/>
              </a:ext>
            </a:extLst>
          </p:cNvPr>
          <p:cNvSpPr txBox="1"/>
          <p:nvPr/>
        </p:nvSpPr>
        <p:spPr>
          <a:xfrm>
            <a:off x="6358376" y="5098554"/>
            <a:ext cx="262333" cy="197490"/>
          </a:xfrm>
          <a:prstGeom prst="rect">
            <a:avLst/>
          </a:prstGeom>
        </p:spPr>
        <p:txBody>
          <a:bodyPr vert="horz" wrap="square" lIns="0" tIns="12700" rIns="0" bIns="0" rtlCol="0">
            <a:spAutoFit/>
          </a:bodyPr>
          <a:lstStyle/>
          <a:p>
            <a:pPr marL="12700">
              <a:lnSpc>
                <a:spcPct val="100000"/>
              </a:lnSpc>
              <a:spcBef>
                <a:spcPts val="100"/>
              </a:spcBef>
            </a:pPr>
            <a:r>
              <a:rPr lang="en-US" sz="1200">
                <a:latin typeface="Ringside Narrow Book" panose="02000500000000000000" pitchFamily="2" charset="0"/>
                <a:cs typeface="ITC Franklin Gothic Std Book"/>
              </a:rPr>
              <a:t>80</a:t>
            </a:r>
            <a:endParaRPr sz="1200">
              <a:latin typeface="Ringside Narrow Book" panose="02000500000000000000" pitchFamily="2" charset="0"/>
              <a:cs typeface="ITC Franklin Gothic Std Book"/>
            </a:endParaRPr>
          </a:p>
        </p:txBody>
      </p:sp>
      <p:sp>
        <p:nvSpPr>
          <p:cNvPr id="27" name="object 22">
            <a:extLst>
              <a:ext uri="{FF2B5EF4-FFF2-40B4-BE49-F238E27FC236}">
                <a16:creationId xmlns:a16="http://schemas.microsoft.com/office/drawing/2014/main" id="{CBF258F5-F3A3-650F-93BD-B2F748B6DDDA}"/>
              </a:ext>
            </a:extLst>
          </p:cNvPr>
          <p:cNvSpPr txBox="1"/>
          <p:nvPr/>
        </p:nvSpPr>
        <p:spPr>
          <a:xfrm>
            <a:off x="7472228" y="5098554"/>
            <a:ext cx="262333" cy="197490"/>
          </a:xfrm>
          <a:prstGeom prst="rect">
            <a:avLst/>
          </a:prstGeom>
        </p:spPr>
        <p:txBody>
          <a:bodyPr vert="horz" wrap="square" lIns="0" tIns="12700" rIns="0" bIns="0" rtlCol="0">
            <a:spAutoFit/>
          </a:bodyPr>
          <a:lstStyle/>
          <a:p>
            <a:pPr marL="12700">
              <a:lnSpc>
                <a:spcPct val="100000"/>
              </a:lnSpc>
              <a:spcBef>
                <a:spcPts val="100"/>
              </a:spcBef>
            </a:pPr>
            <a:r>
              <a:rPr sz="1200">
                <a:latin typeface="Ringside Narrow Book" panose="02000500000000000000" pitchFamily="2" charset="0"/>
                <a:cs typeface="ITC Franklin Gothic Std Book"/>
              </a:rPr>
              <a:t>8</a:t>
            </a:r>
            <a:r>
              <a:rPr lang="en-US" sz="1200">
                <a:latin typeface="Ringside Narrow Book" panose="02000500000000000000" pitchFamily="2" charset="0"/>
                <a:cs typeface="ITC Franklin Gothic Std Book"/>
              </a:rPr>
              <a:t>5</a:t>
            </a:r>
            <a:endParaRPr sz="1200">
              <a:latin typeface="Ringside Narrow Book" panose="02000500000000000000" pitchFamily="2" charset="0"/>
              <a:cs typeface="ITC Franklin Gothic Std Book"/>
            </a:endParaRPr>
          </a:p>
        </p:txBody>
      </p:sp>
      <p:sp>
        <p:nvSpPr>
          <p:cNvPr id="28" name="object 23">
            <a:extLst>
              <a:ext uri="{FF2B5EF4-FFF2-40B4-BE49-F238E27FC236}">
                <a16:creationId xmlns:a16="http://schemas.microsoft.com/office/drawing/2014/main" id="{6BF78801-D165-9EE0-4ACD-99E12063044B}"/>
              </a:ext>
            </a:extLst>
          </p:cNvPr>
          <p:cNvSpPr txBox="1"/>
          <p:nvPr/>
        </p:nvSpPr>
        <p:spPr>
          <a:xfrm>
            <a:off x="8586082" y="5098554"/>
            <a:ext cx="262333" cy="197490"/>
          </a:xfrm>
          <a:prstGeom prst="rect">
            <a:avLst/>
          </a:prstGeom>
        </p:spPr>
        <p:txBody>
          <a:bodyPr vert="horz" wrap="square" lIns="0" tIns="12700" rIns="0" bIns="0" rtlCol="0">
            <a:spAutoFit/>
          </a:bodyPr>
          <a:lstStyle/>
          <a:p>
            <a:pPr marL="12700">
              <a:lnSpc>
                <a:spcPct val="100000"/>
              </a:lnSpc>
              <a:spcBef>
                <a:spcPts val="100"/>
              </a:spcBef>
            </a:pPr>
            <a:r>
              <a:rPr lang="en-US" sz="1200">
                <a:latin typeface="Ringside Narrow Book" panose="02000500000000000000" pitchFamily="2" charset="0"/>
                <a:cs typeface="ITC Franklin Gothic Std Book"/>
              </a:rPr>
              <a:t>90</a:t>
            </a:r>
            <a:endParaRPr sz="1200">
              <a:latin typeface="Ringside Narrow Book" panose="02000500000000000000" pitchFamily="2" charset="0"/>
              <a:cs typeface="ITC Franklin Gothic Std Book"/>
            </a:endParaRPr>
          </a:p>
        </p:txBody>
      </p:sp>
      <p:sp>
        <p:nvSpPr>
          <p:cNvPr id="29" name="object 24">
            <a:extLst>
              <a:ext uri="{FF2B5EF4-FFF2-40B4-BE49-F238E27FC236}">
                <a16:creationId xmlns:a16="http://schemas.microsoft.com/office/drawing/2014/main" id="{22C992BC-E123-CB72-34A0-A755FEE76D9C}"/>
              </a:ext>
            </a:extLst>
          </p:cNvPr>
          <p:cNvSpPr txBox="1"/>
          <p:nvPr/>
        </p:nvSpPr>
        <p:spPr>
          <a:xfrm>
            <a:off x="9699933" y="5098554"/>
            <a:ext cx="262333" cy="197490"/>
          </a:xfrm>
          <a:prstGeom prst="rect">
            <a:avLst/>
          </a:prstGeom>
        </p:spPr>
        <p:txBody>
          <a:bodyPr vert="horz" wrap="square" lIns="0" tIns="12700" rIns="0" bIns="0" rtlCol="0">
            <a:spAutoFit/>
          </a:bodyPr>
          <a:lstStyle/>
          <a:p>
            <a:pPr marL="12700">
              <a:lnSpc>
                <a:spcPct val="100000"/>
              </a:lnSpc>
              <a:spcBef>
                <a:spcPts val="100"/>
              </a:spcBef>
            </a:pPr>
            <a:r>
              <a:rPr lang="en-US" sz="1200">
                <a:latin typeface="Ringside Narrow Book" panose="02000500000000000000" pitchFamily="2" charset="0"/>
                <a:cs typeface="ITC Franklin Gothic Std Book"/>
              </a:rPr>
              <a:t>95</a:t>
            </a:r>
            <a:endParaRPr sz="1200">
              <a:latin typeface="Ringside Narrow Book" panose="02000500000000000000" pitchFamily="2" charset="0"/>
              <a:cs typeface="ITC Franklin Gothic Std Book"/>
            </a:endParaRPr>
          </a:p>
        </p:txBody>
      </p:sp>
      <p:grpSp>
        <p:nvGrpSpPr>
          <p:cNvPr id="5" name="Group 4">
            <a:extLst>
              <a:ext uri="{FF2B5EF4-FFF2-40B4-BE49-F238E27FC236}">
                <a16:creationId xmlns:a16="http://schemas.microsoft.com/office/drawing/2014/main" id="{991933A2-D6D4-5C80-3720-76955BB3C4A8}"/>
              </a:ext>
            </a:extLst>
          </p:cNvPr>
          <p:cNvGrpSpPr/>
          <p:nvPr/>
        </p:nvGrpSpPr>
        <p:grpSpPr>
          <a:xfrm>
            <a:off x="1032401" y="3490402"/>
            <a:ext cx="7124057" cy="1033272"/>
            <a:chOff x="1032401" y="3490402"/>
            <a:chExt cx="7124057" cy="1033272"/>
          </a:xfrm>
        </p:grpSpPr>
        <p:sp>
          <p:nvSpPr>
            <p:cNvPr id="15" name="object 9">
              <a:extLst>
                <a:ext uri="{FF2B5EF4-FFF2-40B4-BE49-F238E27FC236}">
                  <a16:creationId xmlns:a16="http://schemas.microsoft.com/office/drawing/2014/main" id="{9F24AC66-615D-6E3E-71FF-3ABB1E5F1E9A}"/>
                </a:ext>
              </a:extLst>
            </p:cNvPr>
            <p:cNvSpPr txBox="1"/>
            <p:nvPr/>
          </p:nvSpPr>
          <p:spPr>
            <a:xfrm>
              <a:off x="1032401" y="3736641"/>
              <a:ext cx="1801258" cy="505267"/>
            </a:xfrm>
            <a:prstGeom prst="rect">
              <a:avLst/>
            </a:prstGeom>
          </p:spPr>
          <p:txBody>
            <a:bodyPr vert="horz" wrap="square" lIns="0" tIns="12700" rIns="0" bIns="0" rtlCol="0">
              <a:spAutoFit/>
            </a:bodyPr>
            <a:lstStyle/>
            <a:p>
              <a:pPr algn="r">
                <a:lnSpc>
                  <a:spcPct val="100000"/>
                </a:lnSpc>
                <a:spcBef>
                  <a:spcPts val="100"/>
                </a:spcBef>
              </a:pPr>
              <a:r>
                <a:rPr sz="3200" b="1">
                  <a:latin typeface="Ringside Narrow" panose="02000500000000000000" pitchFamily="2" charset="0"/>
                  <a:cs typeface="ITCFranklinGothicStd-Med"/>
                </a:rPr>
                <a:t>Rachel</a:t>
              </a:r>
            </a:p>
          </p:txBody>
        </p:sp>
        <p:sp>
          <p:nvSpPr>
            <p:cNvPr id="31" name="Rectangle 30">
              <a:extLst>
                <a:ext uri="{FF2B5EF4-FFF2-40B4-BE49-F238E27FC236}">
                  <a16:creationId xmlns:a16="http://schemas.microsoft.com/office/drawing/2014/main" id="{484BED54-51A3-D548-16C7-CB83AEACD00E}"/>
                </a:ext>
              </a:extLst>
            </p:cNvPr>
            <p:cNvSpPr/>
            <p:nvPr/>
          </p:nvSpPr>
          <p:spPr>
            <a:xfrm>
              <a:off x="3120956" y="3490402"/>
              <a:ext cx="5035502" cy="10332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bject 31">
              <a:extLst>
                <a:ext uri="{FF2B5EF4-FFF2-40B4-BE49-F238E27FC236}">
                  <a16:creationId xmlns:a16="http://schemas.microsoft.com/office/drawing/2014/main" id="{E62DC38D-6596-57EB-E4FE-ADE8ADEDFFC8}"/>
                </a:ext>
              </a:extLst>
            </p:cNvPr>
            <p:cNvSpPr txBox="1"/>
            <p:nvPr/>
          </p:nvSpPr>
          <p:spPr>
            <a:xfrm>
              <a:off x="3321936" y="3815737"/>
              <a:ext cx="2720712" cy="320601"/>
            </a:xfrm>
            <a:prstGeom prst="rect">
              <a:avLst/>
            </a:prstGeom>
          </p:spPr>
          <p:txBody>
            <a:bodyPr vert="horz" wrap="square" lIns="0" tIns="12700" rIns="0" bIns="0" rtlCol="0">
              <a:spAutoFit/>
            </a:bodyPr>
            <a:lstStyle/>
            <a:p>
              <a:pPr marL="12700">
                <a:lnSpc>
                  <a:spcPct val="100000"/>
                </a:lnSpc>
                <a:spcBef>
                  <a:spcPts val="100"/>
                </a:spcBef>
              </a:pPr>
              <a:r>
                <a:rPr lang="en-US" sz="2000">
                  <a:latin typeface="Ringside Narrow Book" panose="02000500000000000000" pitchFamily="2" charset="0"/>
                  <a:cs typeface="Agenda-Light"/>
                </a:rPr>
                <a:t>Recurring withdrawals</a:t>
              </a:r>
              <a:endParaRPr sz="2000">
                <a:latin typeface="Ringside Narrow Book" panose="02000500000000000000" pitchFamily="2" charset="0"/>
                <a:cs typeface="Agenda-Light"/>
              </a:endParaRPr>
            </a:p>
          </p:txBody>
        </p:sp>
        <p:sp>
          <p:nvSpPr>
            <p:cNvPr id="34" name="object 32">
              <a:extLst>
                <a:ext uri="{FF2B5EF4-FFF2-40B4-BE49-F238E27FC236}">
                  <a16:creationId xmlns:a16="http://schemas.microsoft.com/office/drawing/2014/main" id="{2E71FFE7-D2CE-F9B6-7CBA-F6418E060871}"/>
                </a:ext>
              </a:extLst>
            </p:cNvPr>
            <p:cNvSpPr txBox="1"/>
            <p:nvPr/>
          </p:nvSpPr>
          <p:spPr>
            <a:xfrm>
              <a:off x="6617975" y="3645018"/>
              <a:ext cx="1463040" cy="662041"/>
            </a:xfrm>
            <a:prstGeom prst="rect">
              <a:avLst/>
            </a:prstGeom>
          </p:spPr>
          <p:txBody>
            <a:bodyPr vert="horz" wrap="square" lIns="0" tIns="73660" rIns="0" bIns="0" rtlCol="0">
              <a:spAutoFit/>
            </a:bodyPr>
            <a:lstStyle/>
            <a:p>
              <a:pPr marL="12700" marR="5080">
                <a:lnSpc>
                  <a:spcPts val="2400"/>
                </a:lnSpc>
                <a:spcBef>
                  <a:spcPts val="580"/>
                </a:spcBef>
              </a:pPr>
              <a:r>
                <a:rPr sz="2000" b="1" dirty="0">
                  <a:latin typeface="Ringside Narrow" panose="02000500000000000000" pitchFamily="2" charset="0"/>
                  <a:cs typeface="Agenda-Light"/>
                </a:rPr>
                <a:t>$7,</a:t>
              </a:r>
              <a:r>
                <a:rPr lang="en-US" sz="2000" b="1" dirty="0">
                  <a:latin typeface="Ringside Narrow" panose="02000500000000000000" pitchFamily="2" charset="0"/>
                  <a:cs typeface="Agenda-Light"/>
                </a:rPr>
                <a:t>6</a:t>
              </a:r>
              <a:r>
                <a:rPr sz="2000" b="1" dirty="0">
                  <a:latin typeface="Ringside Narrow" panose="02000500000000000000" pitchFamily="2" charset="0"/>
                  <a:cs typeface="Agenda-Light"/>
                </a:rPr>
                <a:t>00</a:t>
              </a:r>
              <a:r>
                <a:rPr lang="en-US" sz="2000" b="1" dirty="0">
                  <a:latin typeface="Ringside Narrow" panose="02000500000000000000" pitchFamily="2" charset="0"/>
                  <a:cs typeface="Agenda-Light"/>
                </a:rPr>
                <a:t>/year</a:t>
              </a:r>
              <a:r>
                <a:rPr sz="2000" b="1" dirty="0">
                  <a:latin typeface="Ringside Narrow" panose="02000500000000000000" pitchFamily="2" charset="0"/>
                  <a:cs typeface="Agenda-Light"/>
                </a:rPr>
                <a:t> </a:t>
              </a:r>
              <a:r>
                <a:rPr lang="en-US" sz="1600" dirty="0">
                  <a:latin typeface="Ringside Narrow Book" panose="02000500000000000000" pitchFamily="2" charset="0"/>
                  <a:cs typeface="Agenda-Light"/>
                </a:rPr>
                <a:t>spent by 87</a:t>
              </a:r>
              <a:endParaRPr sz="2000" dirty="0">
                <a:latin typeface="Ringside Narrow Book" panose="02000500000000000000" pitchFamily="2" charset="0"/>
                <a:cs typeface="Agenda-Light"/>
              </a:endParaRPr>
            </a:p>
          </p:txBody>
        </p:sp>
      </p:grpSp>
      <p:grpSp>
        <p:nvGrpSpPr>
          <p:cNvPr id="4" name="Group 3">
            <a:extLst>
              <a:ext uri="{FF2B5EF4-FFF2-40B4-BE49-F238E27FC236}">
                <a16:creationId xmlns:a16="http://schemas.microsoft.com/office/drawing/2014/main" id="{D8AEC147-2C46-7561-1F06-75ED317B3596}"/>
              </a:ext>
            </a:extLst>
          </p:cNvPr>
          <p:cNvGrpSpPr/>
          <p:nvPr/>
        </p:nvGrpSpPr>
        <p:grpSpPr>
          <a:xfrm>
            <a:off x="3120957" y="2176365"/>
            <a:ext cx="7092950" cy="1028700"/>
            <a:chOff x="3120957" y="2176365"/>
            <a:chExt cx="7092950" cy="1028700"/>
          </a:xfrm>
        </p:grpSpPr>
        <p:sp>
          <p:nvSpPr>
            <p:cNvPr id="13" name="object 8">
              <a:extLst>
                <a:ext uri="{FF2B5EF4-FFF2-40B4-BE49-F238E27FC236}">
                  <a16:creationId xmlns:a16="http://schemas.microsoft.com/office/drawing/2014/main" id="{63C55E79-D310-83DE-03FE-70E2DA05333F}"/>
                </a:ext>
              </a:extLst>
            </p:cNvPr>
            <p:cNvSpPr/>
            <p:nvPr/>
          </p:nvSpPr>
          <p:spPr>
            <a:xfrm>
              <a:off x="3120957" y="2176365"/>
              <a:ext cx="7092950" cy="1028700"/>
            </a:xfrm>
            <a:custGeom>
              <a:avLst/>
              <a:gdLst/>
              <a:ahLst/>
              <a:cxnLst/>
              <a:rect l="l" t="t" r="r" b="b"/>
              <a:pathLst>
                <a:path w="7092950" h="1028700">
                  <a:moveTo>
                    <a:pt x="6704888" y="0"/>
                  </a:moveTo>
                  <a:lnTo>
                    <a:pt x="0" y="0"/>
                  </a:lnTo>
                  <a:lnTo>
                    <a:pt x="0" y="1028700"/>
                  </a:lnTo>
                  <a:lnTo>
                    <a:pt x="6704888" y="1028700"/>
                  </a:lnTo>
                  <a:lnTo>
                    <a:pt x="7092899" y="512305"/>
                  </a:lnTo>
                  <a:lnTo>
                    <a:pt x="6704888" y="0"/>
                  </a:lnTo>
                  <a:close/>
                </a:path>
              </a:pathLst>
            </a:custGeom>
            <a:solidFill>
              <a:schemeClr val="accent4"/>
            </a:solidFill>
          </p:spPr>
          <p:txBody>
            <a:bodyPr wrap="square" lIns="0" tIns="0" rIns="0" bIns="0" rtlCol="0"/>
            <a:lstStyle/>
            <a:p>
              <a:endParaRPr/>
            </a:p>
          </p:txBody>
        </p:sp>
        <p:sp>
          <p:nvSpPr>
            <p:cNvPr id="30" name="object 31">
              <a:extLst>
                <a:ext uri="{FF2B5EF4-FFF2-40B4-BE49-F238E27FC236}">
                  <a16:creationId xmlns:a16="http://schemas.microsoft.com/office/drawing/2014/main" id="{A0703614-3973-8C63-CA87-ED9DF64EBC30}"/>
                </a:ext>
              </a:extLst>
            </p:cNvPr>
            <p:cNvSpPr txBox="1"/>
            <p:nvPr/>
          </p:nvSpPr>
          <p:spPr>
            <a:xfrm>
              <a:off x="3326177" y="2503786"/>
              <a:ext cx="2946922" cy="320601"/>
            </a:xfrm>
            <a:prstGeom prst="rect">
              <a:avLst/>
            </a:prstGeom>
          </p:spPr>
          <p:txBody>
            <a:bodyPr vert="horz" wrap="square" lIns="0" tIns="12700" rIns="0" bIns="0" rtlCol="0">
              <a:spAutoFit/>
            </a:bodyPr>
            <a:lstStyle/>
            <a:p>
              <a:pPr marL="12700">
                <a:lnSpc>
                  <a:spcPct val="100000"/>
                </a:lnSpc>
                <a:spcBef>
                  <a:spcPts val="100"/>
                </a:spcBef>
              </a:pPr>
              <a:r>
                <a:rPr lang="en-US" sz="2000">
                  <a:solidFill>
                    <a:schemeClr val="bg1"/>
                  </a:solidFill>
                  <a:latin typeface="Ringside Narrow Book" panose="02000500000000000000" pitchFamily="2" charset="0"/>
                  <a:cs typeface="Agenda-Light"/>
                </a:rPr>
                <a:t>Guaranteed lifetime income</a:t>
              </a:r>
              <a:endParaRPr sz="2000">
                <a:solidFill>
                  <a:schemeClr val="bg1"/>
                </a:solidFill>
                <a:latin typeface="Ringside Narrow Book" panose="02000500000000000000" pitchFamily="2" charset="0"/>
                <a:cs typeface="Agenda-Light"/>
              </a:endParaRPr>
            </a:p>
          </p:txBody>
        </p:sp>
        <p:sp>
          <p:nvSpPr>
            <p:cNvPr id="35" name="object 32">
              <a:extLst>
                <a:ext uri="{FF2B5EF4-FFF2-40B4-BE49-F238E27FC236}">
                  <a16:creationId xmlns:a16="http://schemas.microsoft.com/office/drawing/2014/main" id="{9FDF54B4-8B4C-B52E-D8C6-0E41816E0F14}"/>
                </a:ext>
              </a:extLst>
            </p:cNvPr>
            <p:cNvSpPr txBox="1"/>
            <p:nvPr/>
          </p:nvSpPr>
          <p:spPr>
            <a:xfrm>
              <a:off x="6620709" y="2334420"/>
              <a:ext cx="1243252" cy="662041"/>
            </a:xfrm>
            <a:prstGeom prst="rect">
              <a:avLst/>
            </a:prstGeom>
          </p:spPr>
          <p:txBody>
            <a:bodyPr vert="horz" wrap="square" lIns="0" tIns="73660" rIns="0" bIns="0" rtlCol="0">
              <a:spAutoFit/>
            </a:bodyPr>
            <a:lstStyle>
              <a:defPPr>
                <a:defRPr kern="0"/>
              </a:defPPr>
              <a:lvl1pPr marL="12700" marR="5080">
                <a:lnSpc>
                  <a:spcPts val="2400"/>
                </a:lnSpc>
                <a:spcBef>
                  <a:spcPts val="580"/>
                </a:spcBef>
                <a:defRPr sz="2000">
                  <a:solidFill>
                    <a:srgbClr val="FFFFFF"/>
                  </a:solidFill>
                  <a:latin typeface="Franklin Gothic Book" panose="020B0503020102020204" pitchFamily="34" charset="0"/>
                  <a:cs typeface="Agenda-Light"/>
                </a:defRPr>
              </a:lvl1pPr>
            </a:lstStyle>
            <a:p>
              <a:r>
                <a:rPr lang="en-US" b="1">
                  <a:solidFill>
                    <a:schemeClr val="bg1"/>
                  </a:solidFill>
                  <a:latin typeface="Ringside Narrow" panose="02000500000000000000" pitchFamily="2" charset="0"/>
                </a:rPr>
                <a:t>$7,600 </a:t>
              </a:r>
              <a:br>
                <a:rPr lang="en-US" b="1">
                  <a:solidFill>
                    <a:schemeClr val="bg1"/>
                  </a:solidFill>
                  <a:latin typeface="Ringside Narrow" panose="02000500000000000000" pitchFamily="2" charset="0"/>
                </a:rPr>
              </a:br>
              <a:r>
                <a:rPr lang="en-US" sz="1600">
                  <a:solidFill>
                    <a:schemeClr val="bg1"/>
                  </a:solidFill>
                  <a:latin typeface="Ringside Narrow Book" panose="02000500000000000000" pitchFamily="2" charset="0"/>
                </a:rPr>
                <a:t>for rest of life*</a:t>
              </a:r>
              <a:endParaRPr lang="en-US">
                <a:solidFill>
                  <a:schemeClr val="bg1"/>
                </a:solidFill>
                <a:latin typeface="Ringside Narrow Book" panose="02000500000000000000" pitchFamily="2" charset="0"/>
              </a:endParaRPr>
            </a:p>
          </p:txBody>
        </p:sp>
      </p:grpSp>
      <p:sp>
        <p:nvSpPr>
          <p:cNvPr id="36" name="Oval 35">
            <a:extLst>
              <a:ext uri="{FF2B5EF4-FFF2-40B4-BE49-F238E27FC236}">
                <a16:creationId xmlns:a16="http://schemas.microsoft.com/office/drawing/2014/main" id="{CEE2BFC0-A3D5-1BDD-2756-80AB9E5F3F92}"/>
              </a:ext>
            </a:extLst>
          </p:cNvPr>
          <p:cNvSpPr/>
          <p:nvPr/>
        </p:nvSpPr>
        <p:spPr>
          <a:xfrm>
            <a:off x="3070732" y="4917378"/>
            <a:ext cx="100448" cy="100448"/>
          </a:xfrm>
          <a:prstGeom prst="ellipse">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37" name="Oval 36">
            <a:extLst>
              <a:ext uri="{FF2B5EF4-FFF2-40B4-BE49-F238E27FC236}">
                <a16:creationId xmlns:a16="http://schemas.microsoft.com/office/drawing/2014/main" id="{38783652-4946-F92F-4977-9A23D3A0F3C1}"/>
              </a:ext>
            </a:extLst>
          </p:cNvPr>
          <p:cNvSpPr/>
          <p:nvPr/>
        </p:nvSpPr>
        <p:spPr>
          <a:xfrm>
            <a:off x="4176114" y="4917378"/>
            <a:ext cx="100448" cy="100448"/>
          </a:xfrm>
          <a:prstGeom prst="ellipse">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38" name="Oval 37">
            <a:extLst>
              <a:ext uri="{FF2B5EF4-FFF2-40B4-BE49-F238E27FC236}">
                <a16:creationId xmlns:a16="http://schemas.microsoft.com/office/drawing/2014/main" id="{5EACDF0F-6E9F-C9DF-A1ED-81ECB27B610B}"/>
              </a:ext>
            </a:extLst>
          </p:cNvPr>
          <p:cNvSpPr/>
          <p:nvPr/>
        </p:nvSpPr>
        <p:spPr>
          <a:xfrm>
            <a:off x="5287284" y="4917378"/>
            <a:ext cx="100448" cy="100448"/>
          </a:xfrm>
          <a:prstGeom prst="ellipse">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39" name="Oval 38">
            <a:extLst>
              <a:ext uri="{FF2B5EF4-FFF2-40B4-BE49-F238E27FC236}">
                <a16:creationId xmlns:a16="http://schemas.microsoft.com/office/drawing/2014/main" id="{7CEF9751-4648-0974-06E5-C0A075294369}"/>
              </a:ext>
            </a:extLst>
          </p:cNvPr>
          <p:cNvSpPr/>
          <p:nvPr/>
        </p:nvSpPr>
        <p:spPr>
          <a:xfrm>
            <a:off x="6410029" y="4917378"/>
            <a:ext cx="100448" cy="100448"/>
          </a:xfrm>
          <a:prstGeom prst="ellipse">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40" name="Oval 39">
            <a:extLst>
              <a:ext uri="{FF2B5EF4-FFF2-40B4-BE49-F238E27FC236}">
                <a16:creationId xmlns:a16="http://schemas.microsoft.com/office/drawing/2014/main" id="{2BBA861F-133E-24BE-C545-4FA60D18AB45}"/>
              </a:ext>
            </a:extLst>
          </p:cNvPr>
          <p:cNvSpPr/>
          <p:nvPr/>
        </p:nvSpPr>
        <p:spPr>
          <a:xfrm>
            <a:off x="7521199" y="4917378"/>
            <a:ext cx="100448" cy="100448"/>
          </a:xfrm>
          <a:prstGeom prst="ellipse">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41" name="Oval 40">
            <a:extLst>
              <a:ext uri="{FF2B5EF4-FFF2-40B4-BE49-F238E27FC236}">
                <a16:creationId xmlns:a16="http://schemas.microsoft.com/office/drawing/2014/main" id="{E48D9E69-C1DC-A20E-F6CC-016A21D7FD60}"/>
              </a:ext>
            </a:extLst>
          </p:cNvPr>
          <p:cNvSpPr/>
          <p:nvPr/>
        </p:nvSpPr>
        <p:spPr>
          <a:xfrm>
            <a:off x="8638156" y="4917378"/>
            <a:ext cx="100448" cy="100448"/>
          </a:xfrm>
          <a:prstGeom prst="ellipse">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42" name="Oval 41">
            <a:extLst>
              <a:ext uri="{FF2B5EF4-FFF2-40B4-BE49-F238E27FC236}">
                <a16:creationId xmlns:a16="http://schemas.microsoft.com/office/drawing/2014/main" id="{84D2811A-9248-DFA3-0223-67644BFAA9D8}"/>
              </a:ext>
            </a:extLst>
          </p:cNvPr>
          <p:cNvSpPr/>
          <p:nvPr/>
        </p:nvSpPr>
        <p:spPr>
          <a:xfrm>
            <a:off x="9749325" y="4917378"/>
            <a:ext cx="100448" cy="100448"/>
          </a:xfrm>
          <a:prstGeom prst="ellipse">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44" name="Title 43">
            <a:extLst>
              <a:ext uri="{FF2B5EF4-FFF2-40B4-BE49-F238E27FC236}">
                <a16:creationId xmlns:a16="http://schemas.microsoft.com/office/drawing/2014/main" id="{B8494F12-C7CE-DEBA-A47A-352370ECC2B7}"/>
              </a:ext>
            </a:extLst>
          </p:cNvPr>
          <p:cNvSpPr>
            <a:spLocks noGrp="1"/>
          </p:cNvSpPr>
          <p:nvPr>
            <p:ph type="title"/>
          </p:nvPr>
        </p:nvSpPr>
        <p:spPr/>
        <p:txBody>
          <a:bodyPr/>
          <a:lstStyle/>
          <a:p>
            <a:r>
              <a:rPr lang="en-US" sz="4000" b="1">
                <a:latin typeface="TIAA Challenger Black" pitchFamily="2" charset="77"/>
              </a:rPr>
              <a:t>See how a fixed annuity can pay you back.</a:t>
            </a:r>
          </a:p>
        </p:txBody>
      </p:sp>
      <p:sp>
        <p:nvSpPr>
          <p:cNvPr id="2" name="Text Placeholder 5">
            <a:extLst>
              <a:ext uri="{FF2B5EF4-FFF2-40B4-BE49-F238E27FC236}">
                <a16:creationId xmlns:a16="http://schemas.microsoft.com/office/drawing/2014/main" id="{7777D481-52C5-94B2-396F-7E51C3B62020}"/>
              </a:ext>
            </a:extLst>
          </p:cNvPr>
          <p:cNvSpPr txBox="1">
            <a:spLocks/>
          </p:cNvSpPr>
          <p:nvPr/>
        </p:nvSpPr>
        <p:spPr>
          <a:xfrm>
            <a:off x="350904" y="5820260"/>
            <a:ext cx="11193462" cy="425146"/>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800" b="0" i="0" kern="1200">
                <a:solidFill>
                  <a:schemeClr val="tx1"/>
                </a:solidFill>
                <a:latin typeface="Ringside Narrow Book"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5080">
              <a:spcBef>
                <a:spcPts val="0"/>
              </a:spcBef>
              <a:spcAft>
                <a:spcPts val="100"/>
              </a:spcAft>
            </a:pPr>
            <a:r>
              <a:rPr lang="en-US" sz="800" dirty="0">
                <a:latin typeface="Ringside Narrow Book" panose="02000500000000000000" pitchFamily="2" charset="0"/>
                <a:cs typeface="ITC Franklin Gothic Std Book"/>
              </a:rPr>
              <a:t>*Life annuity payment is based on 2023 TIAA dividend mortality tables and a TIAA single life fixed annuity paying 5.15% interest. Actual payment is $7,596. Past performance is no guarantee of future results.</a:t>
            </a:r>
            <a:endParaRPr lang="en-US" dirty="0">
              <a:cs typeface="ITC Franklin Gothic Std Book"/>
            </a:endParaRPr>
          </a:p>
          <a:p>
            <a:pPr marR="5080">
              <a:spcBef>
                <a:spcPts val="0"/>
              </a:spcBef>
              <a:spcAft>
                <a:spcPts val="100"/>
              </a:spcAft>
            </a:pPr>
            <a:r>
              <a:rPr lang="en-US" dirty="0">
                <a:cs typeface="ITC Franklin Gothic Std Book"/>
              </a:rPr>
              <a:t>Guarantees are based on the claims-paying ability of the issuer.</a:t>
            </a:r>
          </a:p>
          <a:p>
            <a:pPr marR="5080">
              <a:spcBef>
                <a:spcPts val="0"/>
              </a:spcBef>
              <a:spcAft>
                <a:spcPts val="100"/>
              </a:spcAft>
            </a:pPr>
            <a:r>
              <a:rPr lang="en-US" dirty="0">
                <a:cs typeface="ITC Franklin Gothic Std Book"/>
              </a:rPr>
              <a:t>Converting</a:t>
            </a:r>
            <a:r>
              <a:rPr lang="en-US" spc="15" dirty="0">
                <a:cs typeface="ITC Franklin Gothic Std Book"/>
              </a:rPr>
              <a:t> </a:t>
            </a:r>
            <a:r>
              <a:rPr lang="en-US" dirty="0">
                <a:cs typeface="ITC Franklin Gothic Std Book"/>
              </a:rPr>
              <a:t>some</a:t>
            </a:r>
            <a:r>
              <a:rPr lang="en-US" spc="20" dirty="0">
                <a:cs typeface="ITC Franklin Gothic Std Book"/>
              </a:rPr>
              <a:t> </a:t>
            </a:r>
            <a:r>
              <a:rPr lang="en-US" dirty="0">
                <a:cs typeface="ITC Franklin Gothic Std Book"/>
              </a:rPr>
              <a:t>or</a:t>
            </a:r>
            <a:r>
              <a:rPr lang="en-US" spc="20" dirty="0">
                <a:cs typeface="ITC Franklin Gothic Std Book"/>
              </a:rPr>
              <a:t> </a:t>
            </a:r>
            <a:r>
              <a:rPr lang="en-US" dirty="0">
                <a:cs typeface="ITC Franklin Gothic Std Book"/>
              </a:rPr>
              <a:t>all</a:t>
            </a:r>
            <a:r>
              <a:rPr lang="en-US" spc="20" dirty="0">
                <a:cs typeface="ITC Franklin Gothic Std Book"/>
              </a:rPr>
              <a:t> </a:t>
            </a:r>
            <a:r>
              <a:rPr lang="en-US" dirty="0">
                <a:cs typeface="ITC Franklin Gothic Std Book"/>
              </a:rPr>
              <a:t>of</a:t>
            </a:r>
            <a:r>
              <a:rPr lang="en-US" spc="15" dirty="0">
                <a:cs typeface="ITC Franklin Gothic Std Book"/>
              </a:rPr>
              <a:t> </a:t>
            </a:r>
            <a:r>
              <a:rPr lang="en-US" dirty="0">
                <a:cs typeface="ITC Franklin Gothic Std Book"/>
              </a:rPr>
              <a:t>your</a:t>
            </a:r>
            <a:r>
              <a:rPr lang="en-US" spc="20" dirty="0">
                <a:cs typeface="ITC Franklin Gothic Std Book"/>
              </a:rPr>
              <a:t> </a:t>
            </a:r>
            <a:r>
              <a:rPr lang="en-US" dirty="0">
                <a:cs typeface="ITC Franklin Gothic Std Book"/>
              </a:rPr>
              <a:t>savings</a:t>
            </a:r>
            <a:r>
              <a:rPr lang="en-US" spc="20" dirty="0">
                <a:cs typeface="ITC Franklin Gothic Std Book"/>
              </a:rPr>
              <a:t> </a:t>
            </a:r>
            <a:r>
              <a:rPr lang="en-US" dirty="0">
                <a:cs typeface="ITC Franklin Gothic Std Book"/>
              </a:rPr>
              <a:t>to</a:t>
            </a:r>
            <a:r>
              <a:rPr lang="en-US" spc="20" dirty="0">
                <a:cs typeface="ITC Franklin Gothic Std Book"/>
              </a:rPr>
              <a:t> </a:t>
            </a:r>
            <a:r>
              <a:rPr lang="en-US" dirty="0">
                <a:cs typeface="ITC Franklin Gothic Std Book"/>
              </a:rPr>
              <a:t>income</a:t>
            </a:r>
            <a:r>
              <a:rPr lang="en-US" spc="15" dirty="0">
                <a:cs typeface="ITC Franklin Gothic Std Book"/>
              </a:rPr>
              <a:t> </a:t>
            </a:r>
            <a:r>
              <a:rPr lang="en-US" dirty="0">
                <a:cs typeface="ITC Franklin Gothic Std Book"/>
              </a:rPr>
              <a:t>benefits</a:t>
            </a:r>
            <a:r>
              <a:rPr lang="en-US" spc="20" dirty="0">
                <a:cs typeface="ITC Franklin Gothic Std Book"/>
              </a:rPr>
              <a:t> </a:t>
            </a:r>
            <a:r>
              <a:rPr lang="en-US" dirty="0">
                <a:cs typeface="ITC Franklin Gothic Std Book"/>
              </a:rPr>
              <a:t>(referred</a:t>
            </a:r>
            <a:r>
              <a:rPr lang="en-US" spc="20" dirty="0">
                <a:cs typeface="ITC Franklin Gothic Std Book"/>
              </a:rPr>
              <a:t> </a:t>
            </a:r>
            <a:r>
              <a:rPr lang="en-US" dirty="0">
                <a:cs typeface="ITC Franklin Gothic Std Book"/>
              </a:rPr>
              <a:t>to</a:t>
            </a:r>
            <a:r>
              <a:rPr lang="en-US" spc="20" dirty="0">
                <a:cs typeface="ITC Franklin Gothic Std Book"/>
              </a:rPr>
              <a:t> </a:t>
            </a:r>
            <a:r>
              <a:rPr lang="en-US" dirty="0">
                <a:cs typeface="ITC Franklin Gothic Std Book"/>
              </a:rPr>
              <a:t>as</a:t>
            </a:r>
            <a:r>
              <a:rPr lang="en-US" spc="20" dirty="0">
                <a:cs typeface="ITC Franklin Gothic Std Book"/>
              </a:rPr>
              <a:t> </a:t>
            </a:r>
            <a:r>
              <a:rPr lang="en-US" dirty="0">
                <a:cs typeface="ITC Franklin Gothic Std Book"/>
              </a:rPr>
              <a:t>“annuitization”)</a:t>
            </a:r>
            <a:r>
              <a:rPr lang="en-US" spc="15" dirty="0">
                <a:cs typeface="ITC Franklin Gothic Std Book"/>
              </a:rPr>
              <a:t> </a:t>
            </a:r>
            <a:r>
              <a:rPr lang="en-US" dirty="0">
                <a:cs typeface="ITC Franklin Gothic Std Book"/>
              </a:rPr>
              <a:t>is</a:t>
            </a:r>
            <a:r>
              <a:rPr lang="en-US" spc="20" dirty="0">
                <a:cs typeface="ITC Franklin Gothic Std Book"/>
              </a:rPr>
              <a:t> </a:t>
            </a:r>
            <a:r>
              <a:rPr lang="en-US" dirty="0">
                <a:cs typeface="ITC Franklin Gothic Std Book"/>
              </a:rPr>
              <a:t>a</a:t>
            </a:r>
            <a:r>
              <a:rPr lang="en-US" spc="20" dirty="0">
                <a:cs typeface="ITC Franklin Gothic Std Book"/>
              </a:rPr>
              <a:t> </a:t>
            </a:r>
            <a:r>
              <a:rPr lang="en-US" dirty="0">
                <a:cs typeface="ITC Franklin Gothic Std Book"/>
              </a:rPr>
              <a:t>permanent</a:t>
            </a:r>
            <a:r>
              <a:rPr lang="en-US" spc="20" dirty="0">
                <a:cs typeface="ITC Franklin Gothic Std Book"/>
              </a:rPr>
              <a:t> </a:t>
            </a:r>
            <a:r>
              <a:rPr lang="en-US" dirty="0">
                <a:cs typeface="ITC Franklin Gothic Std Book"/>
              </a:rPr>
              <a:t>decision.</a:t>
            </a:r>
            <a:r>
              <a:rPr lang="en-US" spc="15" dirty="0">
                <a:cs typeface="ITC Franklin Gothic Std Book"/>
              </a:rPr>
              <a:t> </a:t>
            </a:r>
            <a:r>
              <a:rPr lang="en-US" dirty="0">
                <a:cs typeface="ITC Franklin Gothic Std Book"/>
              </a:rPr>
              <a:t>Once</a:t>
            </a:r>
            <a:r>
              <a:rPr lang="en-US" spc="20" dirty="0">
                <a:cs typeface="ITC Franklin Gothic Std Book"/>
              </a:rPr>
              <a:t> </a:t>
            </a:r>
            <a:r>
              <a:rPr lang="en-US" dirty="0">
                <a:cs typeface="ITC Franklin Gothic Std Book"/>
              </a:rPr>
              <a:t>income</a:t>
            </a:r>
            <a:r>
              <a:rPr lang="en-US" spc="20" dirty="0">
                <a:cs typeface="ITC Franklin Gothic Std Book"/>
              </a:rPr>
              <a:t> </a:t>
            </a:r>
            <a:r>
              <a:rPr lang="en-US" dirty="0">
                <a:cs typeface="ITC Franklin Gothic Std Book"/>
              </a:rPr>
              <a:t>benefit</a:t>
            </a:r>
            <a:r>
              <a:rPr lang="en-US" spc="20" dirty="0">
                <a:cs typeface="ITC Franklin Gothic Std Book"/>
              </a:rPr>
              <a:t> </a:t>
            </a:r>
            <a:r>
              <a:rPr lang="en-US" dirty="0">
                <a:cs typeface="ITC Franklin Gothic Std Book"/>
              </a:rPr>
              <a:t>payments</a:t>
            </a:r>
            <a:r>
              <a:rPr lang="en-US" spc="15" dirty="0">
                <a:cs typeface="ITC Franklin Gothic Std Book"/>
              </a:rPr>
              <a:t> </a:t>
            </a:r>
            <a:r>
              <a:rPr lang="en-US" dirty="0">
                <a:cs typeface="ITC Franklin Gothic Std Book"/>
              </a:rPr>
              <a:t>have</a:t>
            </a:r>
            <a:r>
              <a:rPr lang="en-US" spc="20" dirty="0">
                <a:cs typeface="ITC Franklin Gothic Std Book"/>
              </a:rPr>
              <a:t> </a:t>
            </a:r>
            <a:r>
              <a:rPr lang="en-US" dirty="0">
                <a:cs typeface="ITC Franklin Gothic Std Book"/>
              </a:rPr>
              <a:t>begun,</a:t>
            </a:r>
            <a:r>
              <a:rPr lang="en-US" spc="20" dirty="0">
                <a:cs typeface="ITC Franklin Gothic Std Book"/>
              </a:rPr>
              <a:t> </a:t>
            </a:r>
            <a:r>
              <a:rPr lang="en-US" dirty="0">
                <a:cs typeface="ITC Franklin Gothic Std Book"/>
              </a:rPr>
              <a:t>you</a:t>
            </a:r>
            <a:r>
              <a:rPr lang="en-US" spc="20" dirty="0">
                <a:cs typeface="ITC Franklin Gothic Std Book"/>
              </a:rPr>
              <a:t> </a:t>
            </a:r>
            <a:r>
              <a:rPr lang="en-US" dirty="0">
                <a:cs typeface="ITC Franklin Gothic Std Book"/>
              </a:rPr>
              <a:t>are</a:t>
            </a:r>
            <a:r>
              <a:rPr lang="en-US" spc="20" dirty="0">
                <a:cs typeface="ITC Franklin Gothic Std Book"/>
              </a:rPr>
              <a:t> </a:t>
            </a:r>
            <a:r>
              <a:rPr lang="en-US" spc="-10" dirty="0">
                <a:cs typeface="ITC Franklin Gothic Std Book"/>
              </a:rPr>
              <a:t>unable </a:t>
            </a:r>
            <a:r>
              <a:rPr lang="en-US" dirty="0">
                <a:cs typeface="ITC Franklin Gothic Std Book"/>
              </a:rPr>
              <a:t>to</a:t>
            </a:r>
            <a:r>
              <a:rPr lang="en-US" spc="10" dirty="0">
                <a:cs typeface="ITC Franklin Gothic Std Book"/>
              </a:rPr>
              <a:t> </a:t>
            </a:r>
            <a:r>
              <a:rPr lang="en-US" dirty="0">
                <a:cs typeface="ITC Franklin Gothic Std Book"/>
              </a:rPr>
              <a:t>change</a:t>
            </a:r>
            <a:r>
              <a:rPr lang="en-US" spc="15" dirty="0">
                <a:cs typeface="ITC Franklin Gothic Std Book"/>
              </a:rPr>
              <a:t> </a:t>
            </a:r>
            <a:r>
              <a:rPr lang="en-US" dirty="0">
                <a:cs typeface="ITC Franklin Gothic Std Book"/>
              </a:rPr>
              <a:t>to</a:t>
            </a:r>
            <a:r>
              <a:rPr lang="en-US" spc="10" dirty="0">
                <a:cs typeface="ITC Franklin Gothic Std Book"/>
              </a:rPr>
              <a:t> </a:t>
            </a:r>
            <a:r>
              <a:rPr lang="en-US" dirty="0">
                <a:cs typeface="ITC Franklin Gothic Std Book"/>
              </a:rPr>
              <a:t>another</a:t>
            </a:r>
            <a:r>
              <a:rPr lang="en-US" spc="15" dirty="0">
                <a:cs typeface="ITC Franklin Gothic Std Book"/>
              </a:rPr>
              <a:t> </a:t>
            </a:r>
            <a:r>
              <a:rPr lang="en-US" spc="-10" dirty="0">
                <a:cs typeface="ITC Franklin Gothic Std Book"/>
              </a:rPr>
              <a:t>option.</a:t>
            </a:r>
          </a:p>
        </p:txBody>
      </p:sp>
      <p:cxnSp>
        <p:nvCxnSpPr>
          <p:cNvPr id="32" name="Straight Connector 31">
            <a:extLst>
              <a:ext uri="{FF2B5EF4-FFF2-40B4-BE49-F238E27FC236}">
                <a16:creationId xmlns:a16="http://schemas.microsoft.com/office/drawing/2014/main" id="{041682E0-7F77-9F02-481C-39440EE80175}"/>
              </a:ext>
            </a:extLst>
          </p:cNvPr>
          <p:cNvCxnSpPr>
            <a:cxnSpLocks/>
          </p:cNvCxnSpPr>
          <p:nvPr/>
        </p:nvCxnSpPr>
        <p:spPr>
          <a:xfrm>
            <a:off x="8156459" y="2176365"/>
            <a:ext cx="0" cy="2791240"/>
          </a:xfrm>
          <a:prstGeom prst="line">
            <a:avLst/>
          </a:prstGeom>
          <a:ln w="38100">
            <a:solidFill>
              <a:schemeClr val="tx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9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EISMICINSTANCE" val="{&quot;format&quot;:&quot;pptx&quot;,&quot;origin&quot;:{&quot;formId&quot;:&quot;22ada25b-3464-40e8-b783-168232ef6907&quot;,&quot;content&quot;:{&quot;id&quot;:&quot;fc2b6062-8260-46c5-b39c-c7b92d7961cd&quot;,&quot;name&quot;:&quot;How to get the most out of  your retirement income&quot;,&quot;format&quot;:&quot;pptx&quot;,&quot;version&quot;:&quot;3.0&quot;,&quot;versionId&quot;:&quot;836b6b7c-40f1-43c9-a6bf-ef4184b7e081&quot;},&quot;formName&quot;:&quot;How to get the most out of  your retirement income&quot;,&quot;contentId&quot;:&quot;fc2b6062-8260-46c5-b39c-c7b92d7961cd&quot;,&quot;profileId&quot;:&quot;6302a3d0-9273-4e7d-9e7a-12a68f5b5455&quot;,&quot;fullPathId&quot;:&quot;/dd25e0fc10-29ee-4c73-f7fc-4a29fdf35b16/dfNmE4MzExMTgtZDYxZi04Y2U2LTMzMGUtNzQ1OTc2NmIzNjM2,PT0=,UHJlc2VudGF0aW9u/lf836b6b7c-40f1-43c9-a6bf-ef4184b7e081&quot;,&quot;repository&quot;:&quot;doccenter&quot;,&quot;teamsiteId&quot;:&quot;2791a0fe-d302-40c6-822c-818e873b5bed&quot;,&quot;fullPathName&quot;:&quot;\\All\\Presentation\\How to get the most out of  your retirement income&quot;,&quot;contentVersionId&quot;:&quot;836b6b7c-40f1-43c9-a6bf-ef4184b7e081&quot;,&quot;profileVersionId&quot;:&quot;e649ea7e-4ecb-4bff-8e0e-a889a190a081&quot;},&quot;storages&quot;:[],&quot;generator&quot;:&quot;LiveDoc&quot;,&quot;instanceId&quot;:&quot;e24b3ac7-f69a-4ab4-b727-284f70747106&quot;,&quot;generationId&quot;:&quot;e11ea7ef-1a13-49f3-b0c5-468543588b31&quot;,&quot;regionalFormat&quot;:{&quot;name&quot;:&quot;en-US&quot;,&quot;displayName&quot;:&quot;English (United States)&quot;},&quot;instanceStageId&quot;:&quot;d66d67db-0a6c-445a-96bb-35bb00b3f3ce&quot;,&quot;instanceStageType&quot;:2}"/>
</p:tagLst>
</file>

<file path=ppt/theme/theme1.xml><?xml version="1.0" encoding="utf-8"?>
<a:theme xmlns:a="http://schemas.openxmlformats.org/drawingml/2006/main" name="Covers">
  <a:themeElements>
    <a:clrScheme name="TIAA">
      <a:dk1>
        <a:srgbClr val="041459"/>
      </a:dk1>
      <a:lt1>
        <a:srgbClr val="FFFFFF"/>
      </a:lt1>
      <a:dk2>
        <a:srgbClr val="305AF3"/>
      </a:dk2>
      <a:lt2>
        <a:srgbClr val="F5F5F0"/>
      </a:lt2>
      <a:accent1>
        <a:srgbClr val="8AAFFA"/>
      </a:accent1>
      <a:accent2>
        <a:srgbClr val="C3DAFF"/>
      </a:accent2>
      <a:accent3>
        <a:srgbClr val="00313C"/>
      </a:accent3>
      <a:accent4>
        <a:srgbClr val="00A38D"/>
      </a:accent4>
      <a:accent5>
        <a:srgbClr val="98DED0"/>
      </a:accent5>
      <a:accent6>
        <a:srgbClr val="CEEEDE"/>
      </a:accent6>
      <a:hlink>
        <a:srgbClr val="305AF3"/>
      </a:hlink>
      <a:folHlink>
        <a:srgbClr val="8AAFFA"/>
      </a:folHlink>
    </a:clrScheme>
    <a:fontScheme name="Arial">
      <a:majorFont>
        <a:latin typeface="TIAA Challenger SemiBold"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ingside Narrow Book"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a:solidFill>
            <a:schemeClr val="tx2"/>
          </a:solidFill>
        </a:ln>
      </a:spPr>
      <a:bodyPr rtlCol="0" anchor="ctr"/>
      <a:lstStyle>
        <a:defPPr algn="ctr">
          <a:defRPr sz="1600" dirty="0" smtClean="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lnSpc>
            <a:spcPct val="90000"/>
          </a:lnSpc>
          <a:spcBef>
            <a:spcPts val="0"/>
          </a:spcBef>
          <a:spcAft>
            <a:spcPts val="600"/>
          </a:spcAft>
          <a:buFont typeface="Arial" panose="020B0604020202020204" pitchFamily="34" charset="0"/>
          <a:buNone/>
          <a:defRPr sz="2400" spc="0" dirty="0" smtClean="0">
            <a:latin typeface="Ringside Narrow Book" panose="02000500000000000000" pitchFamily="2" charset="0"/>
            <a:cs typeface="Sentinel Book" panose="02060603060506030203" pitchFamily="18" charset="0"/>
          </a:defRPr>
        </a:defPPr>
      </a:lstStyle>
    </a:txDef>
  </a:objectDefaults>
  <a:extraClrSchemeLst/>
  <a:custClrLst>
    <a:custClr name="Insight">
      <a:srgbClr val="E4FB5B"/>
    </a:custClr>
    <a:custClr name="Status Red">
      <a:srgbClr val="FF343B"/>
    </a:custClr>
    <a:custClr name="Status Orange">
      <a:srgbClr val="FFA500"/>
    </a:custClr>
    <a:custClr name="Ethos Blue 200">
      <a:srgbClr val="989FBB"/>
    </a:custClr>
    <a:custClr name="Ethos Blue 250">
      <a:srgbClr val="8189AC"/>
    </a:custClr>
    <a:custClr name="Ethos Blue 300">
      <a:srgbClr val="6D779F"/>
    </a:custClr>
    <a:custClr name="Ethos Blue 400">
      <a:srgbClr val="2F3C75"/>
    </a:custClr>
  </a:custClrLst>
  <a:extLst>
    <a:ext uri="{05A4C25C-085E-4340-85A3-A5531E510DB2}">
      <thm15:themeFamily xmlns:thm15="http://schemas.microsoft.com/office/thememl/2012/main" name="Presentation1" id="{44FA15E0-3251-704E-BE70-8928E46594E9}" vid="{CA7AF58A-4CA0-2749-B778-C3DAF4930690}"/>
    </a:ext>
  </a:extLst>
</a:theme>
</file>

<file path=ppt/theme/theme2.xml><?xml version="1.0" encoding="utf-8"?>
<a:theme xmlns:a="http://schemas.openxmlformats.org/drawingml/2006/main" name="Non-WayFinder Pages with Footer">
  <a:themeElements>
    <a:clrScheme name="TIAA">
      <a:dk1>
        <a:srgbClr val="041459"/>
      </a:dk1>
      <a:lt1>
        <a:srgbClr val="FFFFFF"/>
      </a:lt1>
      <a:dk2>
        <a:srgbClr val="305AF3"/>
      </a:dk2>
      <a:lt2>
        <a:srgbClr val="F5F5F0"/>
      </a:lt2>
      <a:accent1>
        <a:srgbClr val="8AAFFA"/>
      </a:accent1>
      <a:accent2>
        <a:srgbClr val="C3DAFF"/>
      </a:accent2>
      <a:accent3>
        <a:srgbClr val="00313C"/>
      </a:accent3>
      <a:accent4>
        <a:srgbClr val="00A38D"/>
      </a:accent4>
      <a:accent5>
        <a:srgbClr val="98DED0"/>
      </a:accent5>
      <a:accent6>
        <a:srgbClr val="CEEEDE"/>
      </a:accent6>
      <a:hlink>
        <a:srgbClr val="305AF3"/>
      </a:hlink>
      <a:folHlink>
        <a:srgbClr val="8AAF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4FA15E0-3251-704E-BE70-8928E46594E9}" vid="{FC1D38B7-0821-1640-9214-CA5538F01F09}"/>
    </a:ext>
  </a:extLst>
</a:theme>
</file>

<file path=ppt/theme/theme3.xml><?xml version="1.0" encoding="utf-8"?>
<a:theme xmlns:a="http://schemas.openxmlformats.org/drawingml/2006/main" name="Section 1">
  <a:themeElements>
    <a:clrScheme name="TIAA">
      <a:dk1>
        <a:srgbClr val="041459"/>
      </a:dk1>
      <a:lt1>
        <a:srgbClr val="FFFFFF"/>
      </a:lt1>
      <a:dk2>
        <a:srgbClr val="305AF3"/>
      </a:dk2>
      <a:lt2>
        <a:srgbClr val="F5F5F0"/>
      </a:lt2>
      <a:accent1>
        <a:srgbClr val="8AAFFA"/>
      </a:accent1>
      <a:accent2>
        <a:srgbClr val="C3DAFF"/>
      </a:accent2>
      <a:accent3>
        <a:srgbClr val="00313C"/>
      </a:accent3>
      <a:accent4>
        <a:srgbClr val="00A38D"/>
      </a:accent4>
      <a:accent5>
        <a:srgbClr val="98DED0"/>
      </a:accent5>
      <a:accent6>
        <a:srgbClr val="CEEEDE"/>
      </a:accent6>
      <a:hlink>
        <a:srgbClr val="305AF3"/>
      </a:hlink>
      <a:folHlink>
        <a:srgbClr val="8AAF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4FA15E0-3251-704E-BE70-8928E46594E9}" vid="{61A22799-1532-7A46-A094-1BA1FAF95EAF}"/>
    </a:ext>
  </a:extLst>
</a:theme>
</file>

<file path=ppt/theme/theme4.xml><?xml version="1.0" encoding="utf-8"?>
<a:theme xmlns:a="http://schemas.openxmlformats.org/drawingml/2006/main" name="Section 2">
  <a:themeElements>
    <a:clrScheme name="TIAA">
      <a:dk1>
        <a:srgbClr val="041459"/>
      </a:dk1>
      <a:lt1>
        <a:srgbClr val="FFFFFF"/>
      </a:lt1>
      <a:dk2>
        <a:srgbClr val="305AF3"/>
      </a:dk2>
      <a:lt2>
        <a:srgbClr val="F5F5F0"/>
      </a:lt2>
      <a:accent1>
        <a:srgbClr val="8AAFFA"/>
      </a:accent1>
      <a:accent2>
        <a:srgbClr val="C3DAFF"/>
      </a:accent2>
      <a:accent3>
        <a:srgbClr val="00313C"/>
      </a:accent3>
      <a:accent4>
        <a:srgbClr val="00A38D"/>
      </a:accent4>
      <a:accent5>
        <a:srgbClr val="98DED0"/>
      </a:accent5>
      <a:accent6>
        <a:srgbClr val="CEEEDE"/>
      </a:accent6>
      <a:hlink>
        <a:srgbClr val="305AF3"/>
      </a:hlink>
      <a:folHlink>
        <a:srgbClr val="8AAF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4FA15E0-3251-704E-BE70-8928E46594E9}" vid="{2D8E1ABB-FAA5-6449-88D5-54BA61C167C1}"/>
    </a:ext>
  </a:extLst>
</a:theme>
</file>

<file path=ppt/theme/theme5.xml><?xml version="1.0" encoding="utf-8"?>
<a:theme xmlns:a="http://schemas.openxmlformats.org/drawingml/2006/main" name="Section 3">
  <a:themeElements>
    <a:clrScheme name="TIAA">
      <a:dk1>
        <a:srgbClr val="041459"/>
      </a:dk1>
      <a:lt1>
        <a:srgbClr val="FFFFFF"/>
      </a:lt1>
      <a:dk2>
        <a:srgbClr val="305AF3"/>
      </a:dk2>
      <a:lt2>
        <a:srgbClr val="F5F5F0"/>
      </a:lt2>
      <a:accent1>
        <a:srgbClr val="8AAFFA"/>
      </a:accent1>
      <a:accent2>
        <a:srgbClr val="C3DAFF"/>
      </a:accent2>
      <a:accent3>
        <a:srgbClr val="00313C"/>
      </a:accent3>
      <a:accent4>
        <a:srgbClr val="00A38D"/>
      </a:accent4>
      <a:accent5>
        <a:srgbClr val="98DED0"/>
      </a:accent5>
      <a:accent6>
        <a:srgbClr val="CEEEDE"/>
      </a:accent6>
      <a:hlink>
        <a:srgbClr val="305AF3"/>
      </a:hlink>
      <a:folHlink>
        <a:srgbClr val="8AAF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4FA15E0-3251-704E-BE70-8928E46594E9}" vid="{0659DFBE-DDD9-6F46-A012-112195C87E6C}"/>
    </a:ext>
  </a:extLst>
</a:theme>
</file>

<file path=ppt/theme/theme6.xml><?xml version="1.0" encoding="utf-8"?>
<a:theme xmlns:a="http://schemas.openxmlformats.org/drawingml/2006/main" name="Section 4">
  <a:themeElements>
    <a:clrScheme name="TIAA">
      <a:dk1>
        <a:srgbClr val="041459"/>
      </a:dk1>
      <a:lt1>
        <a:srgbClr val="FFFFFF"/>
      </a:lt1>
      <a:dk2>
        <a:srgbClr val="305AF3"/>
      </a:dk2>
      <a:lt2>
        <a:srgbClr val="F5F5F0"/>
      </a:lt2>
      <a:accent1>
        <a:srgbClr val="8AAFFA"/>
      </a:accent1>
      <a:accent2>
        <a:srgbClr val="C3DAFF"/>
      </a:accent2>
      <a:accent3>
        <a:srgbClr val="00313C"/>
      </a:accent3>
      <a:accent4>
        <a:srgbClr val="00A38D"/>
      </a:accent4>
      <a:accent5>
        <a:srgbClr val="98DED0"/>
      </a:accent5>
      <a:accent6>
        <a:srgbClr val="CEEEDE"/>
      </a:accent6>
      <a:hlink>
        <a:srgbClr val="305AF3"/>
      </a:hlink>
      <a:folHlink>
        <a:srgbClr val="8AAF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4FA15E0-3251-704E-BE70-8928E46594E9}" vid="{CBE7B418-ABD9-8D45-B7B4-4398974EBAC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AllExternalAdhocVariableMappings/>
</file>

<file path=customXml/item2.xml><?xml version="1.0" encoding="utf-8"?>
<VariableList UniqueId="e4cda89d-3503-44e1-887a-a71146d35806" Name="AD_HOC" ContentType="XML" MajorVersion="0" MinorVersion="1" isLocalCopy="False" IsBaseObject="False" DataSourceId="4935cb38-b5ea-4839-bbc9-7c6805749074" DataSourceMajorVersion="0" DataSourceMinorVersion="1"/>
</file>

<file path=customXml/item3.xml><?xml version="1.0" encoding="utf-8"?>
<VariableListDefinition name="System" displayName="System" id="97e6e63a-7bf2-4eab-aa08-b69f5ee5329a" isdomainofvalue="False" dataSourceId="0ac4457e-37e9-40c2-a394-ea9c43a8b48b"/>
</file>

<file path=customXml/item4.xml><?xml version="1.0" encoding="utf-8"?>
<VariableList UniqueId="29024c01-149a-484d-899a-10b3fce2c12e" Name="Computed" ContentType="XML" MajorVersion="0" MinorVersion="1" isLocalCopy="False" IsBaseObject="False" DataSourceId="f072f9a5-b3d4-467b-ad81-1e75001fa47d" DataSourceMajorVersion="0" DataSourceMinorVersion="1"/>
</file>

<file path=customXml/item5.xml><?xml version="1.0" encoding="utf-8"?>
<VariableListDefinition name="Computed" displayName="Computed" id="29024c01-149a-484d-899a-10b3fce2c12e" isdomainofvalue="False" dataSourceId="f072f9a5-b3d4-467b-ad81-1e75001fa47d"/>
</file>

<file path=customXml/item6.xml><?xml version="1.0" encoding="utf-8"?>
<VariableListDefinition name="AD_HOC" displayName="AD_HOC" id="e4cda89d-3503-44e1-887a-a71146d35806" isdomainofvalue="False" dataSourceId="4935cb38-b5ea-4839-bbc9-7c6805749074"/>
</file>

<file path=customXml/item7.xml><?xml version="1.0" encoding="utf-8"?>
<VariableList UniqueId="97e6e63a-7bf2-4eab-aa08-b69f5ee5329a" Name="System" ContentType="XML" MajorVersion="0" MinorVersion="1" isLocalCopy="False" IsBaseObject="False" DataSourceId="0ac4457e-37e9-40c2-a394-ea9c43a8b48b" DataSourceMajorVersion="0" DataSourceMinorVersion="1"/>
</file>

<file path=customXml/itemProps1.xml><?xml version="1.0" encoding="utf-8"?>
<ds:datastoreItem xmlns:ds="http://schemas.openxmlformats.org/officeDocument/2006/customXml" ds:itemID="{00371ED6-573B-4068-BDEE-FE910C214DA4}">
  <ds:schemaRefs/>
</ds:datastoreItem>
</file>

<file path=customXml/itemProps2.xml><?xml version="1.0" encoding="utf-8"?>
<ds:datastoreItem xmlns:ds="http://schemas.openxmlformats.org/officeDocument/2006/customXml" ds:itemID="{4A2B92C2-BF67-46F1-9024-5E887C852842}">
  <ds:schemaRefs/>
</ds:datastoreItem>
</file>

<file path=customXml/itemProps3.xml><?xml version="1.0" encoding="utf-8"?>
<ds:datastoreItem xmlns:ds="http://schemas.openxmlformats.org/officeDocument/2006/customXml" ds:itemID="{044647F9-798F-4BCA-B221-70EA7C44109D}">
  <ds:schemaRefs/>
</ds:datastoreItem>
</file>

<file path=customXml/itemProps4.xml><?xml version="1.0" encoding="utf-8"?>
<ds:datastoreItem xmlns:ds="http://schemas.openxmlformats.org/officeDocument/2006/customXml" ds:itemID="{07F0606D-E1A5-41A1-9F61-D12EB648EA2B}">
  <ds:schemaRefs/>
</ds:datastoreItem>
</file>

<file path=customXml/itemProps5.xml><?xml version="1.0" encoding="utf-8"?>
<ds:datastoreItem xmlns:ds="http://schemas.openxmlformats.org/officeDocument/2006/customXml" ds:itemID="{986C0AE5-929F-4161-BF31-5206AF8D6244}">
  <ds:schemaRefs/>
</ds:datastoreItem>
</file>

<file path=customXml/itemProps6.xml><?xml version="1.0" encoding="utf-8"?>
<ds:datastoreItem xmlns:ds="http://schemas.openxmlformats.org/officeDocument/2006/customXml" ds:itemID="{B1D55AF5-C150-4780-9738-6998B40C0E65}">
  <ds:schemaRefs/>
</ds:datastoreItem>
</file>

<file path=customXml/itemProps7.xml><?xml version="1.0" encoding="utf-8"?>
<ds:datastoreItem xmlns:ds="http://schemas.openxmlformats.org/officeDocument/2006/customXml" ds:itemID="{07AB29CB-B47D-405F-A249-CD445C095EA2}">
  <ds:schemaRefs/>
</ds:datastoreItem>
</file>

<file path=docProps/app.xml><?xml version="1.0" encoding="utf-8"?>
<Properties xmlns="http://schemas.openxmlformats.org/officeDocument/2006/extended-properties" xmlns:vt="http://schemas.openxmlformats.org/officeDocument/2006/docPropsVTypes">
  <Template>Covers</Template>
  <TotalTime>3652</TotalTime>
  <Words>7038</Words>
  <Application>Microsoft Office PowerPoint</Application>
  <PresentationFormat>Widescreen</PresentationFormat>
  <Paragraphs>405</Paragraphs>
  <Slides>24</Slides>
  <Notes>24</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24</vt:i4>
      </vt:variant>
    </vt:vector>
  </HeadingPairs>
  <TitlesOfParts>
    <vt:vector size="41" baseType="lpstr">
      <vt:lpstr>ITC Franklin Gothic Std Book</vt:lpstr>
      <vt:lpstr>Ringside Narrow Book</vt:lpstr>
      <vt:lpstr>Calibri</vt:lpstr>
      <vt:lpstr>Ringside Narrow</vt:lpstr>
      <vt:lpstr>TIAA Challenger Semibold</vt:lpstr>
      <vt:lpstr>Sentinel Book</vt:lpstr>
      <vt:lpstr>Aptos</vt:lpstr>
      <vt:lpstr>Arial</vt:lpstr>
      <vt:lpstr>Courier New</vt:lpstr>
      <vt:lpstr>Times New Roman</vt:lpstr>
      <vt:lpstr>TIAA Challenger Black</vt:lpstr>
      <vt:lpstr>Covers</vt:lpstr>
      <vt:lpstr>Non-WayFinder Pages with Footer</vt:lpstr>
      <vt:lpstr>Section 1</vt:lpstr>
      <vt:lpstr>Section 2</vt:lpstr>
      <vt:lpstr>Section 3</vt:lpstr>
      <vt:lpstr>Section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See how a fixed annuity can pay you 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Nelsen</dc:creator>
  <cp:lastModifiedBy>Dusablon, Jesse</cp:lastModifiedBy>
  <cp:revision>159</cp:revision>
  <cp:lastPrinted>2024-08-07T21:34:55Z</cp:lastPrinted>
  <dcterms:created xsi:type="dcterms:W3CDTF">2024-08-01T23:25:09Z</dcterms:created>
  <dcterms:modified xsi:type="dcterms:W3CDTF">2025-03-28T17:13:14Z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c2268aa-3916-486c-aa2c-ecdcbdaee62c_Enabled">
    <vt:lpwstr>true</vt:lpwstr>
  </property>
  <property fmtid="{D5CDD505-2E9C-101B-9397-08002B2CF9AE}" pid="3" name="MSIP_Label_6c2268aa-3916-486c-aa2c-ecdcbdaee62c_SetDate">
    <vt:lpwstr>2024-05-24T21:47:50Z</vt:lpwstr>
  </property>
  <property fmtid="{D5CDD505-2E9C-101B-9397-08002B2CF9AE}" pid="4" name="MSIP_Label_6c2268aa-3916-486c-aa2c-ecdcbdaee62c_Method">
    <vt:lpwstr>Standard</vt:lpwstr>
  </property>
  <property fmtid="{D5CDD505-2E9C-101B-9397-08002B2CF9AE}" pid="5" name="MSIP_Label_6c2268aa-3916-486c-aa2c-ecdcbdaee62c_Name">
    <vt:lpwstr>TIAA-Sensitivity-Confidential-Standard</vt:lpwstr>
  </property>
  <property fmtid="{D5CDD505-2E9C-101B-9397-08002B2CF9AE}" pid="6" name="MSIP_Label_6c2268aa-3916-486c-aa2c-ecdcbdaee62c_SiteId">
    <vt:lpwstr>67080e55-9c90-409b-9421-7fab7df8331b</vt:lpwstr>
  </property>
  <property fmtid="{D5CDD505-2E9C-101B-9397-08002B2CF9AE}" pid="7" name="MSIP_Label_6c2268aa-3916-486c-aa2c-ecdcbdaee62c_ActionId">
    <vt:lpwstr>7108d4d4-f26f-4906-bf3b-ab8fe27b2588</vt:lpwstr>
  </property>
  <property fmtid="{D5CDD505-2E9C-101B-9397-08002B2CF9AE}" pid="8" name="MSIP_Label_6c2268aa-3916-486c-aa2c-ecdcbdaee62c_ContentBits">
    <vt:lpwstr>2</vt:lpwstr>
  </property>
  <property fmtid="{D5CDD505-2E9C-101B-9397-08002B2CF9AE}" pid="9" name="ClassificationContentMarkingFooterLocations">
    <vt:lpwstr>Covers:3\Non-WayFinder Pages with Footer:3\Section 1:3\Section 2:3\Section 3:3\Section 4:3\Section 5:3</vt:lpwstr>
  </property>
  <property fmtid="{D5CDD505-2E9C-101B-9397-08002B2CF9AE}" pid="10" name="ClassificationContentMarkingFooterText">
    <vt:lpwstr>Confidential (C)</vt:lpwstr>
  </property>
  <property fmtid="{D5CDD505-2E9C-101B-9397-08002B2CF9AE}" pid="11" name="ContentTypeId">
    <vt:lpwstr>0x010100B37D83A2A18A7F43B05873CDCC9BE8A5</vt:lpwstr>
  </property>
</Properties>
</file>